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p:regular r:id="rId69"/>
      <p:bold r:id="rId70"/>
      <p:italic r:id="rId71"/>
      <p:boldItalic r:id="rId72"/>
    </p:embeddedFont>
    <p:embeddedFont>
      <p:font typeface="Bitter"/>
      <p:regular r:id="rId73"/>
      <p:bold r:id="rId74"/>
      <p:italic r:id="rId75"/>
      <p:boldItalic r:id="rId76"/>
    </p:embeddedFont>
    <p:embeddedFont>
      <p:font typeface="Helvetica Neue"/>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itter-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Bitter-italic.fntdata"/><Relationship Id="rId30" Type="http://schemas.openxmlformats.org/officeDocument/2006/relationships/slide" Target="slides/slide25.xml"/><Relationship Id="rId74" Type="http://schemas.openxmlformats.org/officeDocument/2006/relationships/font" Target="fonts/Bitter-bold.fntdata"/><Relationship Id="rId33" Type="http://schemas.openxmlformats.org/officeDocument/2006/relationships/slide" Target="slides/slide28.xml"/><Relationship Id="rId77" Type="http://schemas.openxmlformats.org/officeDocument/2006/relationships/font" Target="fonts/HelveticaNeue-regular.fntdata"/><Relationship Id="rId32" Type="http://schemas.openxmlformats.org/officeDocument/2006/relationships/slide" Target="slides/slide27.xml"/><Relationship Id="rId76" Type="http://schemas.openxmlformats.org/officeDocument/2006/relationships/font" Target="fonts/Bitter-boldItalic.fntdata"/><Relationship Id="rId35" Type="http://schemas.openxmlformats.org/officeDocument/2006/relationships/slide" Target="slides/slide30.xml"/><Relationship Id="rId79" Type="http://schemas.openxmlformats.org/officeDocument/2006/relationships/font" Target="fonts/HelveticaNeue-italic.fntdata"/><Relationship Id="rId34" Type="http://schemas.openxmlformats.org/officeDocument/2006/relationships/slide" Target="slides/slide29.xml"/><Relationship Id="rId78" Type="http://schemas.openxmlformats.org/officeDocument/2006/relationships/font" Target="fonts/HelveticaNeue-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m.wikipedia.org/wiki/MRNA" TargetMode="External"/><Relationship Id="rId3" Type="http://schemas.openxmlformats.org/officeDocument/2006/relationships/hyperlink" Target="https://en.m.wikipedia.org/wiki/Transcription_start_site" TargetMode="External"/><Relationship Id="rId4" Type="http://schemas.openxmlformats.org/officeDocument/2006/relationships/hyperlink" Target="https://en.m.wikipedia.org/wiki/Nucleotide" TargetMode="External"/><Relationship Id="rId10" Type="http://schemas.openxmlformats.org/officeDocument/2006/relationships/hyperlink" Target="https://en.m.wikipedia.org/wiki/Initiation_codon" TargetMode="External"/><Relationship Id="rId9" Type="http://schemas.openxmlformats.org/officeDocument/2006/relationships/hyperlink" Target="https://en.m.wikipedia.org/wiki/Upstream_and_downstream_(DNA)" TargetMode="External"/><Relationship Id="rId5" Type="http://schemas.openxmlformats.org/officeDocument/2006/relationships/hyperlink" Target="https://en.m.wikipedia.org/w/index.php?title=Initiation_sequence&amp;action=edit&amp;redlink=1" TargetMode="External"/><Relationship Id="rId6" Type="http://schemas.openxmlformats.org/officeDocument/2006/relationships/hyperlink" Target="https://en.m.wikipedia.org/wiki/Coding_region" TargetMode="External"/><Relationship Id="rId7" Type="http://schemas.openxmlformats.org/officeDocument/2006/relationships/hyperlink" Target="https://en.m.wikipedia.org/wiki/Shine_Dalgarno" TargetMode="External"/><Relationship Id="rId8" Type="http://schemas.openxmlformats.org/officeDocument/2006/relationships/hyperlink" Target="https://en.m.wikipedia.org/wiki/Base_pairs" TargetMode="External"/></Relationships>
</file>

<file path=ppt/notesSlides/_rels/notesSlide9.xml.rels><?xml version="1.0" encoding="UTF-8" standalone="yes"?><Relationships xmlns="http://schemas.openxmlformats.org/package/2006/relationships"><Relationship Id="rId11" Type="http://schemas.openxmlformats.org/officeDocument/2006/relationships/hyperlink" Target="https://en.m.wikipedia.org/wiki/Five_prime_untranslated_region#uORFs" TargetMode="External"/><Relationship Id="rId10" Type="http://schemas.openxmlformats.org/officeDocument/2006/relationships/hyperlink" Target="https://en.m.wikipedia.org/wiki/Translation_(biology)" TargetMode="External"/><Relationship Id="rId13" Type="http://schemas.openxmlformats.org/officeDocument/2006/relationships/hyperlink" Target="https://en.wikipedia.org/wiki/Translation_(biology)" TargetMode="External"/><Relationship Id="rId12" Type="http://schemas.openxmlformats.org/officeDocument/2006/relationships/hyperlink" Target="https://en.wikipedia.org/wiki/Messenger_RNA" TargetMode="External"/><Relationship Id="rId1" Type="http://schemas.openxmlformats.org/officeDocument/2006/relationships/notesMaster" Target="../notesMasters/notesMaster1.xml"/><Relationship Id="rId2" Type="http://schemas.openxmlformats.org/officeDocument/2006/relationships/hyperlink" Target="https://en.m.wikipedia.org/wiki/Eukaryote" TargetMode="External"/><Relationship Id="rId3" Type="http://schemas.openxmlformats.org/officeDocument/2006/relationships/hyperlink" Target="https://en.m.wikipedia.org/wiki/Kozak_consensus_sequence" TargetMode="External"/><Relationship Id="rId4" Type="http://schemas.openxmlformats.org/officeDocument/2006/relationships/hyperlink" Target="https://en.m.wikipedia.org/wiki/Initiation_codon" TargetMode="External"/><Relationship Id="rId9" Type="http://schemas.openxmlformats.org/officeDocument/2006/relationships/hyperlink" Target="https://en.m.wikipedia.org/wiki/UORF" TargetMode="External"/><Relationship Id="rId14" Type="http://schemas.openxmlformats.org/officeDocument/2006/relationships/hyperlink" Target="https://en.wikipedia.org/wiki/Termination_codon" TargetMode="External"/><Relationship Id="rId5" Type="http://schemas.openxmlformats.org/officeDocument/2006/relationships/hyperlink" Target="https://en.m.wikipedia.org/wiki/Five_prime_untranslated_region#cite_note-Brown_2007_397-5" TargetMode="External"/><Relationship Id="rId6" Type="http://schemas.openxmlformats.org/officeDocument/2006/relationships/hyperlink" Target="https://en.m.wikipedia.org/wiki/Eukaryote" TargetMode="External"/><Relationship Id="rId7" Type="http://schemas.openxmlformats.org/officeDocument/2006/relationships/hyperlink" Target="https://en.m.wikipedia.org/wiki/Cis-acting" TargetMode="External"/><Relationship Id="rId8" Type="http://schemas.openxmlformats.org/officeDocument/2006/relationships/hyperlink" Target="https://en.m.wikipedia.org/wiki/Cis-act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29dc54d4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29dc54d4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35ce87480_0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35ce8748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 combination of exons to produce different mRNAs and hence different protein product</a:t>
            </a:r>
            <a:endParaRPr/>
          </a:p>
        </p:txBody>
      </p:sp>
      <p:sp>
        <p:nvSpPr>
          <p:cNvPr id="161" name="Google Shape;161;g1035ce87480_0_43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35ce8748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35ce8748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35ce8748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35ce8748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organism in this study is E. coli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35ce87480_0_1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35ce87480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 that bind to promoters to either up regulate or down regulate transcription of gene</a:t>
            </a:r>
            <a:endParaRPr/>
          </a:p>
          <a:p>
            <a:pPr indent="0" lvl="0" marL="0" rtl="0" algn="l">
              <a:spcBef>
                <a:spcPts val="0"/>
              </a:spcBef>
              <a:spcAft>
                <a:spcPts val="0"/>
              </a:spcAft>
              <a:buNone/>
            </a:pPr>
            <a:r>
              <a:t/>
            </a:r>
            <a:endParaRPr/>
          </a:p>
        </p:txBody>
      </p:sp>
      <p:sp>
        <p:nvSpPr>
          <p:cNvPr id="195" name="Google Shape;195;g1035ce87480_0_141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35ce87480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metastruc inc str, func, operational annotation. the data includes genome seq, </a:t>
            </a:r>
            <a:endParaRPr/>
          </a:p>
        </p:txBody>
      </p:sp>
      <p:sp>
        <p:nvSpPr>
          <p:cNvPr id="205" name="Google Shape;205;g1035ce87480_0_1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35ce8748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035ce87480_0_1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35ce87480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35ce87480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35ce8748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035ce87480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35ce87480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35ce87480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can use such information to visualize the sequence in a form of sparse matrix, columns denotes the genomic location and rows denote every bit of information that can be gathered, for example first row shows the exact locations where we find ‘A’ base pair</a:t>
            </a:r>
            <a:endParaRPr/>
          </a:p>
        </p:txBody>
      </p:sp>
      <p:sp>
        <p:nvSpPr>
          <p:cNvPr id="256" name="Google Shape;256;g1035ce87480_0_5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35ce87480_0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35ce87480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current size and features that we have in the Bitome</a:t>
            </a:r>
            <a:endParaRPr/>
          </a:p>
        </p:txBody>
      </p:sp>
      <p:sp>
        <p:nvSpPr>
          <p:cNvPr id="263" name="Google Shape;263;g1035ce87480_0_54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29dc54d4f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29dc54d4f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35ce87480_0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35ce8748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035ce87480_0_54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35ce87480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is how we interpret mutation data at each genomic location, graph shows the count of particular mutation at each genomic location. Having such a graph easily shows which mutation type is concentrated at what genomic region.</a:t>
            </a:r>
            <a:endParaRPr/>
          </a:p>
          <a:p>
            <a:pPr indent="0" lvl="0" marL="0" rtl="0" algn="l">
              <a:spcBef>
                <a:spcPts val="0"/>
              </a:spcBef>
              <a:spcAft>
                <a:spcPts val="0"/>
              </a:spcAft>
              <a:buNone/>
            </a:pPr>
            <a:r>
              <a:rPr lang="en"/>
              <a:t>mobile elements</a:t>
            </a:r>
            <a:endParaRPr/>
          </a:p>
        </p:txBody>
      </p:sp>
      <p:sp>
        <p:nvSpPr>
          <p:cNvPr id="280" name="Google Shape;280;g1035ce87480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35ce87480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35ce87480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match and compute sigma factor related features, we can use motifs of -10 and -35 boxes for 6 sigma factors that have enough data to generare PSSMs.</a:t>
            </a:r>
            <a:endParaRPr/>
          </a:p>
          <a:p>
            <a:pPr indent="0" lvl="0" marL="0" rtl="0" algn="l">
              <a:spcBef>
                <a:spcPts val="0"/>
              </a:spcBef>
              <a:spcAft>
                <a:spcPts val="0"/>
              </a:spcAft>
              <a:buNone/>
            </a:pPr>
            <a:r>
              <a:rPr lang="en"/>
              <a:t>The example here is the motif for sigma factor 70, also known as RpoD.</a:t>
            </a:r>
            <a:endParaRPr/>
          </a:p>
          <a:p>
            <a:pPr indent="0" lvl="0" marL="0" rtl="0" algn="l">
              <a:spcBef>
                <a:spcPts val="0"/>
              </a:spcBef>
              <a:spcAft>
                <a:spcPts val="0"/>
              </a:spcAft>
              <a:buNone/>
            </a:pPr>
            <a:r>
              <a:rPr lang="en"/>
              <a:t>The histograms presented here show that the matching result is consistent with theoretical locations.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5ce8748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35ce8748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35ce8748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35ce8748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35ce87480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35ce87480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35ce87480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35ce87480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35ce87480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35ce87480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the prediction only uses ChIP motif features of binding sites.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35ce87480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35ce87480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35ce87480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35ce87480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c53f2d1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quick outline we will through what information is there is a DNA seq which is basically a transcriptional unit</a:t>
            </a:r>
            <a:endParaRPr/>
          </a:p>
        </p:txBody>
      </p:sp>
      <p:sp>
        <p:nvSpPr>
          <p:cNvPr id="94" name="Google Shape;94;gec53f2d183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35ce87480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35ce87480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35ce87480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35ce87480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35ce87480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35ce87480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left panel is the profiling of DNA shape features at TFBS.  we can see the Characteristic shape, especially for shape vectors like MGW or propeller twist.</a:t>
            </a:r>
            <a:endParaRPr/>
          </a:p>
          <a:p>
            <a:pPr indent="0" lvl="0" marL="0" rtl="0" algn="l">
              <a:spcBef>
                <a:spcPts val="0"/>
              </a:spcBef>
              <a:spcAft>
                <a:spcPts val="0"/>
              </a:spcAft>
              <a:buNone/>
            </a:pPr>
            <a:r>
              <a:rPr lang="en"/>
              <a:t>And LDA was also used to process multivariate shape features, and we can see distinguishing distribution on right panel.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35ce8748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35ce8748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35ce8748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35ce8748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35ce87480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35ce87480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35ce87480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35ce87480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35ce8748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35ce8748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35ce87480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35ce87480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35ce8748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35ce8748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c53f2d183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c53f2d18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latin typeface="Times New Roman"/>
                <a:ea typeface="Times New Roman"/>
                <a:cs typeface="Times New Roman"/>
                <a:sym typeface="Times New Roman"/>
              </a:rPr>
              <a:t>The former is addressed by a combination of computer analysis and experimentation, with the primary aim of locating the genes and their control regions. The second question - understanding how the genome functions - is, to a certain extent, merely a different way of stating the objectives of molecular biology over the last 30 years. </a:t>
            </a:r>
            <a:endParaRPr/>
          </a:p>
        </p:txBody>
      </p:sp>
      <p:sp>
        <p:nvSpPr>
          <p:cNvPr id="101" name="Google Shape;101;gec53f2d183_0_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35ce87480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35ce87480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35ce87480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35ce87480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35ce87480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35ce87480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35ce87480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35ce87480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35ce87480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35ce87480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35ce87480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35ce87480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35ce87480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35ce87480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35ce87480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35ce87480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35ce87480_0_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35ce87480_0_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35ce87480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35ce87480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35ce8748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35ce87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template strand is the </a:t>
            </a:r>
            <a:r>
              <a:rPr lang="en" sz="1100">
                <a:solidFill>
                  <a:srgbClr val="222222"/>
                </a:solidFill>
                <a:highlight>
                  <a:srgbClr val="FFFFFF"/>
                </a:highlight>
                <a:latin typeface="Roboto"/>
                <a:ea typeface="Roboto"/>
                <a:cs typeface="Roboto"/>
                <a:sym typeface="Roboto"/>
              </a:rPr>
              <a:t>the coding strand whose base sequence corresponds to the base sequence of the RNA transcript produced.</a:t>
            </a:r>
            <a:endParaRPr sz="1400"/>
          </a:p>
        </p:txBody>
      </p:sp>
      <p:sp>
        <p:nvSpPr>
          <p:cNvPr id="109" name="Google Shape;109;g1035ce87480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35ce87480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035ce87480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35ce87480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35ce87480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35ce87480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35ce87480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35ce87480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35ce87480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35ce8748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35ce8748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35ce8748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35ce8748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39a505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39a505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machine learning model is logistic regression classifier.  Good interpretability as it is linear.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39a5058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39a5058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x axis is the list of ICA regulons, and y axis is test score computed by area under ROC curve.</a:t>
            </a:r>
            <a:endParaRPr/>
          </a:p>
          <a:p>
            <a:pPr indent="0" lvl="0" marL="0" rtl="0" algn="l">
              <a:spcBef>
                <a:spcPts val="0"/>
              </a:spcBef>
              <a:spcAft>
                <a:spcPts val="0"/>
              </a:spcAft>
              <a:buNone/>
            </a:pPr>
            <a:r>
              <a:rPr lang="en"/>
              <a:t>State cutoff, state ICA names. Highlight a few good and bad examples.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39a50581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39a5058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start with Fnr, it is a global regulators with several regulation types, and ICA TRN has it’s co-gulagtion with NarL, NarP and ihf.</a:t>
            </a:r>
            <a:endParaRPr/>
          </a:p>
          <a:p>
            <a:pPr indent="0" lvl="0" marL="0" rtl="0" algn="l">
              <a:spcBef>
                <a:spcPts val="0"/>
              </a:spcBef>
              <a:spcAft>
                <a:spcPts val="0"/>
              </a:spcAft>
              <a:buNone/>
            </a:pPr>
            <a:r>
              <a:rPr lang="en"/>
              <a:t>On right panel, those are motifs used for FNR ICA Regulons.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39a50581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39a50581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predictions of 3 well annotated ICA regulons are quite accurate.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Feature importances of predictive models are assessed with shapley plots.</a:t>
            </a:r>
            <a:endParaRPr/>
          </a:p>
          <a:p>
            <a:pPr indent="0" lvl="0" marL="0" rtl="0" algn="l">
              <a:spcBef>
                <a:spcPts val="0"/>
              </a:spcBef>
              <a:spcAft>
                <a:spcPts val="0"/>
              </a:spcAft>
              <a:buNone/>
            </a:pPr>
            <a:r>
              <a:rPr lang="en"/>
              <a:t>Shap value is used to assess a player’s contribution in cooperative game theory, and here it is used to assess a feature’s importance in predictive models.</a:t>
            </a:r>
            <a:endParaRPr/>
          </a:p>
          <a:p>
            <a:pPr indent="0" lvl="0" marL="0" rtl="0" algn="l">
              <a:spcBef>
                <a:spcPts val="0"/>
              </a:spcBef>
              <a:spcAft>
                <a:spcPts val="0"/>
              </a:spcAft>
              <a:buNone/>
            </a:pPr>
            <a:r>
              <a:rPr lang="en"/>
              <a:t>The x axis is the Shap values.  The color gradient shows the feature value’s distribution, blue to red, low to high.</a:t>
            </a:r>
            <a:endParaRPr/>
          </a:p>
          <a:p>
            <a:pPr indent="0" lvl="0" marL="0" rtl="0" algn="l">
              <a:spcBef>
                <a:spcPts val="0"/>
              </a:spcBef>
              <a:spcAft>
                <a:spcPts val="0"/>
              </a:spcAft>
              <a:buNone/>
            </a:pPr>
            <a:r>
              <a:rPr lang="en"/>
              <a:t>Give an example of a dots in Shap plots.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35ce87480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35ce8748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prok TU consists of two main consensus sequence at -10 and -35 bp </a:t>
            </a:r>
            <a:endParaRPr/>
          </a:p>
        </p:txBody>
      </p:sp>
      <p:sp>
        <p:nvSpPr>
          <p:cNvPr id="119" name="Google Shape;119;g1035ce87480_0_25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39a50581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39a50581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Fnr, the prediction of ArcA ICA regulon works poorly, and the overlap between 2 types of regulons is small. And better characterizing of binding motif might help improve prediction. One interesting finding in literature is that ArcA’s binding sites have motif diversity, which ChIP motif and ChIP regulon missed.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039a50581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039a50581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matching DR elements to the promoter sequence.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39a50581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39a50581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compare the performance of prediction with DR motif features and old ChIP motif features.</a:t>
            </a:r>
            <a:endParaRPr/>
          </a:p>
          <a:p>
            <a:pPr indent="0" lvl="0" marL="0" rtl="0" algn="l">
              <a:spcBef>
                <a:spcPts val="0"/>
              </a:spcBef>
              <a:spcAft>
                <a:spcPts val="0"/>
              </a:spcAft>
              <a:buNone/>
            </a:pPr>
            <a:r>
              <a:rPr lang="en"/>
              <a:t>We can see that DR features boost the performance of ICA regulon prediction alot. The prediction of ChIP regulon changes little.</a:t>
            </a:r>
            <a:endParaRPr/>
          </a:p>
          <a:p>
            <a:pPr indent="0" lvl="0" marL="0" rtl="0" algn="l">
              <a:spcBef>
                <a:spcPts val="0"/>
              </a:spcBef>
              <a:spcAft>
                <a:spcPts val="0"/>
              </a:spcAft>
              <a:buNone/>
            </a:pPr>
            <a:r>
              <a:rPr lang="en"/>
              <a:t>And the feature importance assessed with shap value shown on right panel tells us that 3DR is most important for ICA regulon and 2DR is most important for ChIP regulon.</a:t>
            </a:r>
            <a:endParaRPr/>
          </a:p>
          <a:p>
            <a:pPr indent="0" lvl="0" marL="0" rtl="0" algn="l">
              <a:spcBef>
                <a:spcPts val="0"/>
              </a:spcBef>
              <a:spcAft>
                <a:spcPts val="0"/>
              </a:spcAft>
              <a:buNone/>
            </a:pPr>
            <a:r>
              <a:rPr lang="en"/>
              <a:t>It’s quite reasonable to observe that, since 2DR and 3DR are most predominant ones, and ChIP motif is  partially consistent with 2DR motif.</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035ce87480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035ce87480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35ce87480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35ce8748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222222"/>
                </a:solidFill>
                <a:highlight>
                  <a:schemeClr val="lt1"/>
                </a:highlight>
                <a:latin typeface="Arial"/>
                <a:ea typeface="Arial"/>
                <a:cs typeface="Arial"/>
                <a:sym typeface="Arial"/>
              </a:rPr>
              <a:t> </a:t>
            </a:r>
            <a:endParaRPr sz="1050">
              <a:solidFill>
                <a:srgbClr val="222222"/>
              </a:solidFill>
              <a:highlight>
                <a:schemeClr val="lt1"/>
              </a:highlight>
              <a:latin typeface="Arial"/>
              <a:ea typeface="Arial"/>
              <a:cs typeface="Arial"/>
              <a:sym typeface="Arial"/>
            </a:endParaRPr>
          </a:p>
          <a:p>
            <a:pPr indent="0" lvl="0" marL="0" rtl="0" algn="l">
              <a:spcBef>
                <a:spcPts val="0"/>
              </a:spcBef>
              <a:spcAft>
                <a:spcPts val="0"/>
              </a:spcAft>
              <a:buNone/>
            </a:pPr>
            <a:r>
              <a:t/>
            </a:r>
            <a:endParaRPr/>
          </a:p>
        </p:txBody>
      </p:sp>
      <p:sp>
        <p:nvSpPr>
          <p:cNvPr id="128" name="Google Shape;128;g1035ce87480_0_3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35ce87480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35ce8748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prokaryotes may have </a:t>
            </a:r>
            <a:r>
              <a:rPr lang="en" sz="1050">
                <a:solidFill>
                  <a:srgbClr val="111111"/>
                </a:solidFill>
                <a:highlight>
                  <a:srgbClr val="FFFFFF"/>
                </a:highlight>
                <a:latin typeface="Roboto"/>
                <a:ea typeface="Roboto"/>
                <a:cs typeface="Roboto"/>
                <a:sym typeface="Roboto"/>
              </a:rPr>
              <a:t>polycistronic transcriptional unit meaning  'a cluster of adjacent genes being co-transcribed' into a single RNA.</a:t>
            </a:r>
            <a:endParaRPr sz="105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111111"/>
                </a:solidFill>
                <a:highlight>
                  <a:srgbClr val="FFFFFF"/>
                </a:highlight>
                <a:latin typeface="Roboto"/>
                <a:ea typeface="Roboto"/>
                <a:cs typeface="Roboto"/>
                <a:sym typeface="Roboto"/>
              </a:rPr>
              <a:t>each gene of the operon are translated into corresponding proteins with their own shine dalgarno seq. which is imp for ribosome binding</a:t>
            </a:r>
            <a:endParaRPr sz="105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1111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222222"/>
                </a:solidFill>
                <a:highlight>
                  <a:srgbClr val="FFFFFF"/>
                </a:highlight>
                <a:latin typeface="Helvetica Neue"/>
                <a:ea typeface="Helvetica Neue"/>
                <a:cs typeface="Helvetica Neue"/>
                <a:sym typeface="Helvetica Neue"/>
              </a:rPr>
              <a:t>The </a:t>
            </a:r>
            <a:r>
              <a:rPr b="1" lang="en">
                <a:solidFill>
                  <a:srgbClr val="222222"/>
                </a:solidFill>
                <a:highlight>
                  <a:srgbClr val="FFFFFF"/>
                </a:highlight>
                <a:latin typeface="Helvetica Neue"/>
                <a:ea typeface="Helvetica Neue"/>
                <a:cs typeface="Helvetica Neue"/>
                <a:sym typeface="Helvetica Neue"/>
              </a:rPr>
              <a:t>5′ untranslated region</a:t>
            </a:r>
            <a:r>
              <a:rPr lang="en">
                <a:solidFill>
                  <a:srgbClr val="222222"/>
                </a:solidFill>
                <a:highlight>
                  <a:srgbClr val="FFFFFF"/>
                </a:highlight>
                <a:latin typeface="Helvetica Neue"/>
                <a:ea typeface="Helvetica Neue"/>
                <a:cs typeface="Helvetica Neue"/>
                <a:sym typeface="Helvetica Neue"/>
              </a:rPr>
              <a:t> (</a:t>
            </a:r>
            <a:r>
              <a:rPr b="1" lang="en">
                <a:solidFill>
                  <a:srgbClr val="222222"/>
                </a:solidFill>
                <a:highlight>
                  <a:srgbClr val="FFFFFF"/>
                </a:highlight>
                <a:latin typeface="Helvetica Neue"/>
                <a:ea typeface="Helvetica Neue"/>
                <a:cs typeface="Helvetica Neue"/>
                <a:sym typeface="Helvetica Neue"/>
              </a:rPr>
              <a:t>5′ UTR</a:t>
            </a:r>
            <a:r>
              <a:rPr lang="en">
                <a:solidFill>
                  <a:srgbClr val="222222"/>
                </a:solidFill>
                <a:highlight>
                  <a:srgbClr val="FFFFFF"/>
                </a:highlight>
                <a:latin typeface="Helvetica Neue"/>
                <a:ea typeface="Helvetica Neue"/>
                <a:cs typeface="Helvetica Neue"/>
                <a:sym typeface="Helvetica Neue"/>
              </a:rPr>
              <a:t>) (also known as a </a:t>
            </a:r>
            <a:r>
              <a:rPr b="1" i="1" lang="en">
                <a:solidFill>
                  <a:srgbClr val="222222"/>
                </a:solidFill>
                <a:highlight>
                  <a:srgbClr val="FFFFFF"/>
                </a:highlight>
                <a:latin typeface="Helvetica Neue"/>
                <a:ea typeface="Helvetica Neue"/>
                <a:cs typeface="Helvetica Neue"/>
                <a:sym typeface="Helvetica Neue"/>
              </a:rPr>
              <a:t>leader sequence</a:t>
            </a:r>
            <a:r>
              <a:rPr lang="en">
                <a:solidFill>
                  <a:srgbClr val="222222"/>
                </a:solidFill>
                <a:highlight>
                  <a:srgbClr val="FFFFFF"/>
                </a:highlight>
                <a:latin typeface="Helvetica Neue"/>
                <a:ea typeface="Helvetica Neue"/>
                <a:cs typeface="Helvetica Neue"/>
                <a:sym typeface="Helvetica Neue"/>
              </a:rPr>
              <a:t> or </a:t>
            </a:r>
            <a:r>
              <a:rPr b="1" i="1" lang="en">
                <a:solidFill>
                  <a:srgbClr val="222222"/>
                </a:solidFill>
                <a:highlight>
                  <a:srgbClr val="FFFFFF"/>
                </a:highlight>
                <a:latin typeface="Helvetica Neue"/>
                <a:ea typeface="Helvetica Neue"/>
                <a:cs typeface="Helvetica Neue"/>
                <a:sym typeface="Helvetica Neue"/>
              </a:rPr>
              <a:t>leader RNA</a:t>
            </a:r>
            <a:r>
              <a:rPr lang="en">
                <a:solidFill>
                  <a:srgbClr val="222222"/>
                </a:solidFill>
                <a:highlight>
                  <a:srgbClr val="FFFFFF"/>
                </a:highlight>
                <a:latin typeface="Helvetica Neue"/>
                <a:ea typeface="Helvetica Neue"/>
                <a:cs typeface="Helvetica Neue"/>
                <a:sym typeface="Helvetica Neue"/>
              </a:rPr>
              <a:t>) is the region of an </a:t>
            </a:r>
            <a:r>
              <a:rPr lang="en" u="sng">
                <a:solidFill>
                  <a:srgbClr val="6B4BA1"/>
                </a:solidFill>
                <a:highlight>
                  <a:srgbClr val="FFFFFF"/>
                </a:highlight>
                <a:latin typeface="Helvetica Neue"/>
                <a:ea typeface="Helvetica Neue"/>
                <a:cs typeface="Helvetica Neue"/>
                <a:sym typeface="Helvetica Neue"/>
                <a:hlinkClick r:id="rId2">
                  <a:extLst>
                    <a:ext uri="{A12FA001-AC4F-418D-AE19-62706E023703}">
                      <ahyp:hlinkClr val="tx"/>
                    </a:ext>
                  </a:extLst>
                </a:hlinkClick>
              </a:rPr>
              <a:t>mRNA</a:t>
            </a:r>
            <a:r>
              <a:rPr lang="en">
                <a:solidFill>
                  <a:srgbClr val="222222"/>
                </a:solidFill>
                <a:highlight>
                  <a:srgbClr val="FFFFFF"/>
                </a:highlight>
                <a:latin typeface="Helvetica Neue"/>
                <a:ea typeface="Helvetica Neue"/>
                <a:cs typeface="Helvetica Neue"/>
                <a:sym typeface="Helvetica Neue"/>
              </a:rPr>
              <a:t> that begins at the </a:t>
            </a:r>
            <a:r>
              <a:rPr lang="en" u="sng">
                <a:solidFill>
                  <a:srgbClr val="6B4BA1"/>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transcription start site</a:t>
            </a:r>
            <a:r>
              <a:rPr lang="en">
                <a:solidFill>
                  <a:srgbClr val="222222"/>
                </a:solidFill>
                <a:highlight>
                  <a:srgbClr val="FFFFFF"/>
                </a:highlight>
                <a:latin typeface="Helvetica Neue"/>
                <a:ea typeface="Helvetica Neue"/>
                <a:cs typeface="Helvetica Neue"/>
                <a:sym typeface="Helvetica Neue"/>
              </a:rPr>
              <a:t> and ends one </a:t>
            </a:r>
            <a:r>
              <a:rPr lang="en" u="sng">
                <a:solidFill>
                  <a:srgbClr val="6B4BA1"/>
                </a:solidFill>
                <a:highlight>
                  <a:srgbClr val="FFFFFF"/>
                </a:highlight>
                <a:latin typeface="Helvetica Neue"/>
                <a:ea typeface="Helvetica Neue"/>
                <a:cs typeface="Helvetica Neue"/>
                <a:sym typeface="Helvetica Neue"/>
                <a:hlinkClick r:id="rId4">
                  <a:extLst>
                    <a:ext uri="{A12FA001-AC4F-418D-AE19-62706E023703}">
                      <ahyp:hlinkClr val="tx"/>
                    </a:ext>
                  </a:extLst>
                </a:hlinkClick>
              </a:rPr>
              <a:t>nucleotide</a:t>
            </a:r>
            <a:r>
              <a:rPr lang="en">
                <a:solidFill>
                  <a:srgbClr val="222222"/>
                </a:solidFill>
                <a:highlight>
                  <a:srgbClr val="FFFFFF"/>
                </a:highlight>
                <a:latin typeface="Helvetica Neue"/>
                <a:ea typeface="Helvetica Neue"/>
                <a:cs typeface="Helvetica Neue"/>
                <a:sym typeface="Helvetica Neue"/>
              </a:rPr>
              <a:t> (nt) before the </a:t>
            </a:r>
            <a:r>
              <a:rPr lang="en" u="sng">
                <a:solidFill>
                  <a:srgbClr val="DD3333"/>
                </a:solidFill>
                <a:highlight>
                  <a:srgbClr val="FFFFFF"/>
                </a:highlight>
                <a:latin typeface="Helvetica Neue"/>
                <a:ea typeface="Helvetica Neue"/>
                <a:cs typeface="Helvetica Neue"/>
                <a:sym typeface="Helvetica Neue"/>
                <a:hlinkClick r:id="rId5">
                  <a:extLst>
                    <a:ext uri="{A12FA001-AC4F-418D-AE19-62706E023703}">
                      <ahyp:hlinkClr val="tx"/>
                    </a:ext>
                  </a:extLst>
                </a:hlinkClick>
              </a:rPr>
              <a:t>initiation sequence</a:t>
            </a:r>
            <a:r>
              <a:rPr lang="en">
                <a:solidFill>
                  <a:srgbClr val="222222"/>
                </a:solidFill>
                <a:highlight>
                  <a:srgbClr val="FFFFFF"/>
                </a:highlight>
                <a:latin typeface="Helvetica Neue"/>
                <a:ea typeface="Helvetica Neue"/>
                <a:cs typeface="Helvetica Neue"/>
                <a:sym typeface="Helvetica Neue"/>
              </a:rPr>
              <a:t> (usually AUG) of the </a:t>
            </a:r>
            <a:r>
              <a:rPr lang="en" u="sng">
                <a:solidFill>
                  <a:srgbClr val="6B4BA1"/>
                </a:solidFill>
                <a:highlight>
                  <a:srgbClr val="FFFFFF"/>
                </a:highlight>
                <a:latin typeface="Helvetica Neue"/>
                <a:ea typeface="Helvetica Neue"/>
                <a:cs typeface="Helvetica Neue"/>
                <a:sym typeface="Helvetica Neue"/>
                <a:hlinkClick r:id="rId6">
                  <a:extLst>
                    <a:ext uri="{A12FA001-AC4F-418D-AE19-62706E023703}">
                      <ahyp:hlinkClr val="tx"/>
                    </a:ext>
                  </a:extLst>
                </a:hlinkClick>
              </a:rPr>
              <a:t>coding region</a:t>
            </a:r>
            <a:r>
              <a:rPr lang="en">
                <a:solidFill>
                  <a:srgbClr val="222222"/>
                </a:solidFill>
                <a:highlight>
                  <a:srgbClr val="FFFFFF"/>
                </a:highlight>
                <a:latin typeface="Helvetica Neue"/>
                <a:ea typeface="Helvetica Neue"/>
                <a:cs typeface="Helvetica Neue"/>
                <a:sym typeface="Helvetica Neue"/>
              </a:rPr>
              <a:t>. </a:t>
            </a:r>
            <a:endParaRPr>
              <a:solidFill>
                <a:srgbClr val="222222"/>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rgbClr val="222222"/>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rgbClr val="222222"/>
                </a:solidFill>
                <a:highlight>
                  <a:srgbClr val="FFFFFF"/>
                </a:highlight>
                <a:latin typeface="Helvetica Neue"/>
                <a:ea typeface="Helvetica Neue"/>
                <a:cs typeface="Helvetica Neue"/>
                <a:sym typeface="Helvetica Neue"/>
              </a:rPr>
              <a:t>contains a (RBS), also known as the </a:t>
            </a:r>
            <a:r>
              <a:rPr lang="en" u="sng">
                <a:solidFill>
                  <a:srgbClr val="6B4BA1"/>
                </a:solidFill>
                <a:highlight>
                  <a:srgbClr val="FFFFFF"/>
                </a:highlight>
                <a:latin typeface="Helvetica Neue"/>
                <a:ea typeface="Helvetica Neue"/>
                <a:cs typeface="Helvetica Neue"/>
                <a:sym typeface="Helvetica Neue"/>
                <a:hlinkClick r:id="rId7">
                  <a:extLst>
                    <a:ext uri="{A12FA001-AC4F-418D-AE19-62706E023703}">
                      <ahyp:hlinkClr val="tx"/>
                    </a:ext>
                  </a:extLst>
                </a:hlinkClick>
              </a:rPr>
              <a:t>Shine Dalgarno</a:t>
            </a:r>
            <a:r>
              <a:rPr lang="en">
                <a:solidFill>
                  <a:srgbClr val="222222"/>
                </a:solidFill>
                <a:highlight>
                  <a:srgbClr val="FFFFFF"/>
                </a:highlight>
                <a:latin typeface="Helvetica Neue"/>
                <a:ea typeface="Helvetica Neue"/>
                <a:cs typeface="Helvetica Neue"/>
                <a:sym typeface="Helvetica Neue"/>
              </a:rPr>
              <a:t> sequence (AGGAGGU), which is usually 3-10 </a:t>
            </a:r>
            <a:r>
              <a:rPr lang="en" u="sng">
                <a:solidFill>
                  <a:srgbClr val="6B4BA1"/>
                </a:solidFill>
                <a:highlight>
                  <a:srgbClr val="FFFFFF"/>
                </a:highlight>
                <a:latin typeface="Helvetica Neue"/>
                <a:ea typeface="Helvetica Neue"/>
                <a:cs typeface="Helvetica Neue"/>
                <a:sym typeface="Helvetica Neue"/>
                <a:hlinkClick r:id="rId8">
                  <a:extLst>
                    <a:ext uri="{A12FA001-AC4F-418D-AE19-62706E023703}">
                      <ahyp:hlinkClr val="tx"/>
                    </a:ext>
                  </a:extLst>
                </a:hlinkClick>
              </a:rPr>
              <a:t>base pairs</a:t>
            </a:r>
            <a:r>
              <a:rPr lang="en">
                <a:solidFill>
                  <a:srgbClr val="222222"/>
                </a:solidFill>
                <a:highlight>
                  <a:srgbClr val="FFFFFF"/>
                </a:highlight>
                <a:latin typeface="Helvetica Neue"/>
                <a:ea typeface="Helvetica Neue"/>
                <a:cs typeface="Helvetica Neue"/>
                <a:sym typeface="Helvetica Neue"/>
              </a:rPr>
              <a:t> </a:t>
            </a:r>
            <a:r>
              <a:rPr lang="en" u="sng">
                <a:solidFill>
                  <a:srgbClr val="6B4BA1"/>
                </a:solidFill>
                <a:highlight>
                  <a:srgbClr val="FFFFFF"/>
                </a:highlight>
                <a:latin typeface="Helvetica Neue"/>
                <a:ea typeface="Helvetica Neue"/>
                <a:cs typeface="Helvetica Neue"/>
                <a:sym typeface="Helvetica Neue"/>
                <a:hlinkClick r:id="rId9">
                  <a:extLst>
                    <a:ext uri="{A12FA001-AC4F-418D-AE19-62706E023703}">
                      <ahyp:hlinkClr val="tx"/>
                    </a:ext>
                  </a:extLst>
                </a:hlinkClick>
              </a:rPr>
              <a:t>upstream</a:t>
            </a:r>
            <a:r>
              <a:rPr lang="en">
                <a:solidFill>
                  <a:srgbClr val="222222"/>
                </a:solidFill>
                <a:highlight>
                  <a:srgbClr val="FFFFFF"/>
                </a:highlight>
                <a:latin typeface="Helvetica Neue"/>
                <a:ea typeface="Helvetica Neue"/>
                <a:cs typeface="Helvetica Neue"/>
                <a:sym typeface="Helvetica Neue"/>
              </a:rPr>
              <a:t> from the </a:t>
            </a:r>
            <a:r>
              <a:rPr lang="en" u="sng">
                <a:solidFill>
                  <a:srgbClr val="6B4BA1"/>
                </a:solidFill>
                <a:highlight>
                  <a:srgbClr val="FFFFFF"/>
                </a:highlight>
                <a:latin typeface="Helvetica Neue"/>
                <a:ea typeface="Helvetica Neue"/>
                <a:cs typeface="Helvetica Neue"/>
                <a:sym typeface="Helvetica Neue"/>
                <a:hlinkClick r:id="rId10">
                  <a:extLst>
                    <a:ext uri="{A12FA001-AC4F-418D-AE19-62706E023703}">
                      <ahyp:hlinkClr val="tx"/>
                    </a:ext>
                  </a:extLst>
                </a:hlinkClick>
              </a:rPr>
              <a:t>initiation codon</a:t>
            </a:r>
            <a:endParaRPr>
              <a:solidFill>
                <a:srgbClr val="222222"/>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111111"/>
              </a:solidFill>
              <a:highlight>
                <a:srgbClr val="FFFFFF"/>
              </a:highlight>
              <a:latin typeface="Roboto"/>
              <a:ea typeface="Roboto"/>
              <a:cs typeface="Roboto"/>
              <a:sym typeface="Roboto"/>
            </a:endParaRPr>
          </a:p>
        </p:txBody>
      </p:sp>
      <p:sp>
        <p:nvSpPr>
          <p:cNvPr id="140" name="Google Shape;140;g1035ce87480_0_41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35ce87480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35ce8748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Helvetica Neue"/>
                <a:ea typeface="Helvetica Neue"/>
                <a:cs typeface="Helvetica Neue"/>
                <a:sym typeface="Helvetica Neue"/>
              </a:rPr>
              <a:t>In contrast, the </a:t>
            </a:r>
            <a:r>
              <a:rPr lang="en" u="sng">
                <a:solidFill>
                  <a:srgbClr val="6B4BA1"/>
                </a:solidFill>
                <a:highlight>
                  <a:srgbClr val="FFFFFF"/>
                </a:highlight>
                <a:latin typeface="Helvetica Neue"/>
                <a:ea typeface="Helvetica Neue"/>
                <a:cs typeface="Helvetica Neue"/>
                <a:sym typeface="Helvetica Neue"/>
                <a:hlinkClick r:id="rId2">
                  <a:extLst>
                    <a:ext uri="{A12FA001-AC4F-418D-AE19-62706E023703}">
                      <ahyp:hlinkClr val="tx"/>
                    </a:ext>
                  </a:extLst>
                </a:hlinkClick>
              </a:rPr>
              <a:t>eukaryotic</a:t>
            </a:r>
            <a:r>
              <a:rPr lang="en">
                <a:solidFill>
                  <a:srgbClr val="222222"/>
                </a:solidFill>
                <a:highlight>
                  <a:srgbClr val="FFFFFF"/>
                </a:highlight>
                <a:latin typeface="Helvetica Neue"/>
                <a:ea typeface="Helvetica Neue"/>
                <a:cs typeface="Helvetica Neue"/>
                <a:sym typeface="Helvetica Neue"/>
              </a:rPr>
              <a:t> 5′ UTR contains the </a:t>
            </a:r>
            <a:r>
              <a:rPr lang="en" u="sng">
                <a:solidFill>
                  <a:srgbClr val="6B4BA1"/>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Kozak consensus sequence</a:t>
            </a:r>
            <a:r>
              <a:rPr lang="en">
                <a:solidFill>
                  <a:srgbClr val="222222"/>
                </a:solidFill>
                <a:highlight>
                  <a:srgbClr val="FFFFFF"/>
                </a:highlight>
                <a:latin typeface="Helvetica Neue"/>
                <a:ea typeface="Helvetica Neue"/>
                <a:cs typeface="Helvetica Neue"/>
                <a:sym typeface="Helvetica Neue"/>
              </a:rPr>
              <a:t> (ACCAUGG), which contains the </a:t>
            </a:r>
            <a:r>
              <a:rPr lang="en" u="sng">
                <a:solidFill>
                  <a:srgbClr val="6B4BA1"/>
                </a:solidFill>
                <a:highlight>
                  <a:srgbClr val="FFFFFF"/>
                </a:highlight>
                <a:latin typeface="Helvetica Neue"/>
                <a:ea typeface="Helvetica Neue"/>
                <a:cs typeface="Helvetica Neue"/>
                <a:sym typeface="Helvetica Neue"/>
                <a:hlinkClick r:id="rId4">
                  <a:extLst>
                    <a:ext uri="{A12FA001-AC4F-418D-AE19-62706E023703}">
                      <ahyp:hlinkClr val="tx"/>
                    </a:ext>
                  </a:extLst>
                </a:hlinkClick>
              </a:rPr>
              <a:t>initiation codon</a:t>
            </a:r>
            <a:r>
              <a:rPr lang="en">
                <a:solidFill>
                  <a:srgbClr val="222222"/>
                </a:solidFill>
                <a:highlight>
                  <a:srgbClr val="FFFFFF"/>
                </a:highlight>
                <a:latin typeface="Helvetica Neue"/>
                <a:ea typeface="Helvetica Neue"/>
                <a:cs typeface="Helvetica Neue"/>
                <a:sym typeface="Helvetica Neue"/>
              </a:rPr>
              <a:t>.</a:t>
            </a:r>
            <a:r>
              <a:rPr baseline="30000" lang="en" sz="1400" u="sng">
                <a:solidFill>
                  <a:srgbClr val="6B4BA1"/>
                </a:solidFill>
                <a:highlight>
                  <a:srgbClr val="FFFFFF"/>
                </a:highlight>
                <a:latin typeface="Helvetica Neue"/>
                <a:ea typeface="Helvetica Neue"/>
                <a:cs typeface="Helvetica Neue"/>
                <a:sym typeface="Helvetica Neue"/>
                <a:hlinkClick r:id="rId5">
                  <a:extLst>
                    <a:ext uri="{A12FA001-AC4F-418D-AE19-62706E023703}">
                      <ahyp:hlinkClr val="tx"/>
                    </a:ext>
                  </a:extLst>
                </a:hlinkClick>
              </a:rPr>
              <a:t>[5]</a:t>
            </a:r>
            <a:r>
              <a:rPr lang="en">
                <a:solidFill>
                  <a:srgbClr val="222222"/>
                </a:solidFill>
                <a:highlight>
                  <a:srgbClr val="FFFFFF"/>
                </a:highlight>
                <a:latin typeface="Helvetica Neue"/>
                <a:ea typeface="Helvetica Neue"/>
                <a:cs typeface="Helvetica Neue"/>
                <a:sym typeface="Helvetica Neue"/>
              </a:rPr>
              <a:t> The </a:t>
            </a:r>
            <a:r>
              <a:rPr lang="en" u="sng">
                <a:solidFill>
                  <a:srgbClr val="6B4BA1"/>
                </a:solidFill>
                <a:highlight>
                  <a:srgbClr val="FFFFFF"/>
                </a:highlight>
                <a:latin typeface="Helvetica Neue"/>
                <a:ea typeface="Helvetica Neue"/>
                <a:cs typeface="Helvetica Neue"/>
                <a:sym typeface="Helvetica Neue"/>
                <a:hlinkClick r:id="rId6">
                  <a:extLst>
                    <a:ext uri="{A12FA001-AC4F-418D-AE19-62706E023703}">
                      <ahyp:hlinkClr val="tx"/>
                    </a:ext>
                  </a:extLst>
                </a:hlinkClick>
              </a:rPr>
              <a:t>eukaryotic</a:t>
            </a:r>
            <a:r>
              <a:rPr lang="en">
                <a:solidFill>
                  <a:srgbClr val="222222"/>
                </a:solidFill>
                <a:highlight>
                  <a:srgbClr val="FFFFFF"/>
                </a:highlight>
                <a:latin typeface="Helvetica Neue"/>
                <a:ea typeface="Helvetica Neue"/>
                <a:cs typeface="Helvetica Neue"/>
                <a:sym typeface="Helvetica Neue"/>
              </a:rPr>
              <a:t> 5′ UTR also contains </a:t>
            </a:r>
            <a:r>
              <a:rPr i="1" lang="en" u="sng">
                <a:solidFill>
                  <a:srgbClr val="6B4BA1"/>
                </a:solidFill>
                <a:highlight>
                  <a:srgbClr val="FFFFFF"/>
                </a:highlight>
                <a:latin typeface="Helvetica Neue"/>
                <a:ea typeface="Helvetica Neue"/>
                <a:cs typeface="Helvetica Neue"/>
                <a:sym typeface="Helvetica Neue"/>
                <a:hlinkClick r:id="rId7">
                  <a:extLst>
                    <a:ext uri="{A12FA001-AC4F-418D-AE19-62706E023703}">
                      <ahyp:hlinkClr val="tx"/>
                    </a:ext>
                  </a:extLst>
                </a:hlinkClick>
              </a:rPr>
              <a:t>cis</a:t>
            </a:r>
            <a:r>
              <a:rPr lang="en" u="sng">
                <a:solidFill>
                  <a:srgbClr val="6B4BA1"/>
                </a:solidFill>
                <a:highlight>
                  <a:srgbClr val="FFFFFF"/>
                </a:highlight>
                <a:latin typeface="Helvetica Neue"/>
                <a:ea typeface="Helvetica Neue"/>
                <a:cs typeface="Helvetica Neue"/>
                <a:sym typeface="Helvetica Neue"/>
                <a:hlinkClick r:id="rId8">
                  <a:extLst>
                    <a:ext uri="{A12FA001-AC4F-418D-AE19-62706E023703}">
                      <ahyp:hlinkClr val="tx"/>
                    </a:ext>
                  </a:extLst>
                </a:hlinkClick>
              </a:rPr>
              <a:t>-acting</a:t>
            </a:r>
            <a:r>
              <a:rPr lang="en">
                <a:solidFill>
                  <a:srgbClr val="222222"/>
                </a:solidFill>
                <a:highlight>
                  <a:srgbClr val="FFFFFF"/>
                </a:highlight>
                <a:latin typeface="Helvetica Neue"/>
                <a:ea typeface="Helvetica Neue"/>
                <a:cs typeface="Helvetica Neue"/>
                <a:sym typeface="Helvetica Neue"/>
              </a:rPr>
              <a:t> regulatory elements called </a:t>
            </a:r>
            <a:r>
              <a:rPr lang="en" u="sng">
                <a:solidFill>
                  <a:srgbClr val="6B4BA1"/>
                </a:solidFill>
                <a:highlight>
                  <a:srgbClr val="FFFFFF"/>
                </a:highlight>
                <a:latin typeface="Helvetica Neue"/>
                <a:ea typeface="Helvetica Neue"/>
                <a:cs typeface="Helvetica Neue"/>
                <a:sym typeface="Helvetica Neue"/>
                <a:hlinkClick r:id="rId9">
                  <a:extLst>
                    <a:ext uri="{A12FA001-AC4F-418D-AE19-62706E023703}">
                      <ahyp:hlinkClr val="tx"/>
                    </a:ext>
                  </a:extLst>
                </a:hlinkClick>
              </a:rPr>
              <a:t>upstream open reading frames</a:t>
            </a:r>
            <a:r>
              <a:rPr lang="en">
                <a:solidFill>
                  <a:srgbClr val="222222"/>
                </a:solidFill>
                <a:highlight>
                  <a:srgbClr val="FFFFFF"/>
                </a:highlight>
                <a:latin typeface="Helvetica Neue"/>
                <a:ea typeface="Helvetica Neue"/>
                <a:cs typeface="Helvetica Neue"/>
                <a:sym typeface="Helvetica Neue"/>
              </a:rPr>
              <a:t> (uORFs) and upstream AUGs (uAUGs) and termination codons, which have a great impact on the regulation of </a:t>
            </a:r>
            <a:r>
              <a:rPr lang="en" u="sng">
                <a:solidFill>
                  <a:srgbClr val="6B4BA1"/>
                </a:solidFill>
                <a:highlight>
                  <a:srgbClr val="FFFFFF"/>
                </a:highlight>
                <a:latin typeface="Helvetica Neue"/>
                <a:ea typeface="Helvetica Neue"/>
                <a:cs typeface="Helvetica Neue"/>
                <a:sym typeface="Helvetica Neue"/>
                <a:hlinkClick r:id="rId10">
                  <a:extLst>
                    <a:ext uri="{A12FA001-AC4F-418D-AE19-62706E023703}">
                      <ahyp:hlinkClr val="tx"/>
                    </a:ext>
                  </a:extLst>
                </a:hlinkClick>
              </a:rPr>
              <a:t>translation</a:t>
            </a:r>
            <a:r>
              <a:rPr lang="en">
                <a:solidFill>
                  <a:srgbClr val="222222"/>
                </a:solidFill>
                <a:highlight>
                  <a:srgbClr val="FFFFFF"/>
                </a:highlight>
                <a:latin typeface="Helvetica Neue"/>
                <a:ea typeface="Helvetica Neue"/>
                <a:cs typeface="Helvetica Neue"/>
                <a:sym typeface="Helvetica Neue"/>
              </a:rPr>
              <a:t> </a:t>
            </a:r>
            <a:r>
              <a:rPr lang="en" u="sng">
                <a:solidFill>
                  <a:srgbClr val="6B4BA1"/>
                </a:solidFill>
                <a:highlight>
                  <a:srgbClr val="FFFFFF"/>
                </a:highlight>
                <a:latin typeface="Helvetica Neue"/>
                <a:ea typeface="Helvetica Neue"/>
                <a:cs typeface="Helvetica Neue"/>
                <a:sym typeface="Helvetica Neue"/>
                <a:hlinkClick r:id="rId11">
                  <a:extLst>
                    <a:ext uri="{A12FA001-AC4F-418D-AE19-62706E023703}">
                      <ahyp:hlinkClr val="tx"/>
                    </a:ext>
                  </a:extLst>
                </a:hlinkClick>
              </a:rPr>
              <a:t>(see below)</a:t>
            </a:r>
            <a:r>
              <a:rPr lang="en">
                <a:solidFill>
                  <a:srgbClr val="222222"/>
                </a:solidFill>
                <a:highlight>
                  <a:srgbClr val="FFFFFF"/>
                </a:highlight>
                <a:latin typeface="Helvetica Neue"/>
                <a:ea typeface="Helvetica Neue"/>
                <a:cs typeface="Helvetica Neue"/>
                <a:sym typeface="Helvetica Neue"/>
              </a:rPr>
              <a:t>.</a:t>
            </a:r>
            <a:endParaRPr>
              <a:solidFill>
                <a:srgbClr val="222222"/>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222222"/>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050">
                <a:solidFill>
                  <a:srgbClr val="222222"/>
                </a:solidFill>
                <a:highlight>
                  <a:srgbClr val="FFFFFF"/>
                </a:highlight>
                <a:latin typeface="Arial"/>
                <a:ea typeface="Arial"/>
                <a:cs typeface="Arial"/>
                <a:sym typeface="Arial"/>
              </a:rPr>
              <a:t>section of </a:t>
            </a:r>
            <a:r>
              <a:rPr lang="en" sz="1050" u="sng">
                <a:solidFill>
                  <a:srgbClr val="0B0080"/>
                </a:solidFill>
                <a:highlight>
                  <a:srgbClr val="FFFFFF"/>
                </a:highlight>
                <a:latin typeface="Arial"/>
                <a:ea typeface="Arial"/>
                <a:cs typeface="Arial"/>
                <a:sym typeface="Arial"/>
                <a:hlinkClick r:id="rId12">
                  <a:extLst>
                    <a:ext uri="{A12FA001-AC4F-418D-AE19-62706E023703}">
                      <ahyp:hlinkClr val="tx"/>
                    </a:ext>
                  </a:extLst>
                </a:hlinkClick>
              </a:rPr>
              <a:t>messenger RNA</a:t>
            </a:r>
            <a:r>
              <a:rPr lang="en" sz="1050">
                <a:solidFill>
                  <a:srgbClr val="222222"/>
                </a:solidFill>
                <a:highlight>
                  <a:srgbClr val="FFFFFF"/>
                </a:highlight>
                <a:latin typeface="Arial"/>
                <a:ea typeface="Arial"/>
                <a:cs typeface="Arial"/>
                <a:sym typeface="Arial"/>
              </a:rPr>
              <a:t> (mRNA) that immediately follows the </a:t>
            </a:r>
            <a:r>
              <a:rPr lang="en" sz="1050" u="sng">
                <a:solidFill>
                  <a:srgbClr val="0B0080"/>
                </a:solidFill>
                <a:highlight>
                  <a:srgbClr val="FFFFFF"/>
                </a:highlight>
                <a:latin typeface="Arial"/>
                <a:ea typeface="Arial"/>
                <a:cs typeface="Arial"/>
                <a:sym typeface="Arial"/>
                <a:hlinkClick r:id="rId13">
                  <a:extLst>
                    <a:ext uri="{A12FA001-AC4F-418D-AE19-62706E023703}">
                      <ahyp:hlinkClr val="tx"/>
                    </a:ext>
                  </a:extLst>
                </a:hlinkClick>
              </a:rPr>
              <a:t>translation</a:t>
            </a:r>
            <a:r>
              <a:rPr lang="en" sz="1050">
                <a:solidFill>
                  <a:srgbClr val="222222"/>
                </a:solidFill>
                <a:highlight>
                  <a:srgbClr val="FFFFFF"/>
                </a:highlight>
                <a:latin typeface="Arial"/>
                <a:ea typeface="Arial"/>
                <a:cs typeface="Arial"/>
                <a:sym typeface="Arial"/>
              </a:rPr>
              <a:t> </a:t>
            </a:r>
            <a:r>
              <a:rPr lang="en" sz="1050" u="sng">
                <a:solidFill>
                  <a:srgbClr val="0B0080"/>
                </a:solidFill>
                <a:highlight>
                  <a:srgbClr val="FFFFFF"/>
                </a:highlight>
                <a:latin typeface="Arial"/>
                <a:ea typeface="Arial"/>
                <a:cs typeface="Arial"/>
                <a:sym typeface="Arial"/>
                <a:hlinkClick r:id="rId14">
                  <a:extLst>
                    <a:ext uri="{A12FA001-AC4F-418D-AE19-62706E023703}">
                      <ahyp:hlinkClr val="tx"/>
                    </a:ext>
                  </a:extLst>
                </a:hlinkClick>
              </a:rPr>
              <a:t>termination codon</a:t>
            </a:r>
            <a:r>
              <a:rPr lang="en" sz="1050">
                <a:solidFill>
                  <a:srgbClr val="222222"/>
                </a:solidFill>
                <a:highlight>
                  <a:srgbClr val="FFFFFF"/>
                </a:highlight>
                <a:latin typeface="Arial"/>
                <a:ea typeface="Arial"/>
                <a:cs typeface="Arial"/>
                <a:sym typeface="Arial"/>
              </a:rPr>
              <a:t>.</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n" sz="1050">
                <a:solidFill>
                  <a:srgbClr val="222222"/>
                </a:solidFill>
                <a:highlight>
                  <a:srgbClr val="FFFFFF"/>
                </a:highlight>
                <a:latin typeface="Arial"/>
                <a:ea typeface="Arial"/>
                <a:cs typeface="Arial"/>
                <a:sym typeface="Arial"/>
              </a:rPr>
              <a:t>The poly(A) tail contains binding sites for poly(A) binding proteins (PABPs). These proteins cooperate with other factors to affect the export, stability, decay, and translation of an mRNA. </a:t>
            </a:r>
            <a:endParaRPr sz="1050">
              <a:solidFill>
                <a:srgbClr val="222222"/>
              </a:solidFill>
              <a:highlight>
                <a:srgbClr val="FFFFFF"/>
              </a:highlight>
              <a:latin typeface="Arial"/>
              <a:ea typeface="Arial"/>
              <a:cs typeface="Arial"/>
              <a:sym typeface="Arial"/>
            </a:endParaRPr>
          </a:p>
        </p:txBody>
      </p:sp>
      <p:sp>
        <p:nvSpPr>
          <p:cNvPr id="151" name="Google Shape;151;g1035ce87480_0_42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202342"/>
            <a:ext cx="7772400" cy="1159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13294B"/>
              </a:buClr>
              <a:buSzPts val="4800"/>
              <a:buNone/>
              <a:defRPr i="0" sz="4800" u="none" cap="none" strike="noStrike">
                <a:solidFill>
                  <a:srgbClr val="13294B"/>
                </a:solidFill>
              </a:defRPr>
            </a:lvl1pPr>
            <a:lvl2pPr lvl="1"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2pPr>
            <a:lvl3pPr lvl="2"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3pPr>
            <a:lvl4pPr lvl="3"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4pPr>
            <a:lvl5pPr lvl="4"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5pPr>
            <a:lvl6pPr lvl="5"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6pPr>
            <a:lvl7pPr lvl="6"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7pPr>
            <a:lvl8pPr lvl="7"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8pPr>
            <a:lvl9pPr lvl="8" rtl="0" algn="ctr">
              <a:spcBef>
                <a:spcPts val="0"/>
              </a:spcBef>
              <a:spcAft>
                <a:spcPts val="0"/>
              </a:spcAft>
              <a:buClr>
                <a:srgbClr val="13294B"/>
              </a:buClr>
              <a:buSzPts val="4800"/>
              <a:buFont typeface="Arial"/>
              <a:buNone/>
              <a:defRPr b="1" i="0" sz="4800" u="none" cap="none" strike="noStrike">
                <a:solidFill>
                  <a:srgbClr val="13294B"/>
                </a:solidFill>
                <a:latin typeface="Arial"/>
                <a:ea typeface="Arial"/>
                <a:cs typeface="Arial"/>
                <a:sym typeface="Arial"/>
              </a:defRPr>
            </a:lvl9pPr>
          </a:lstStyle>
          <a:p/>
        </p:txBody>
      </p:sp>
      <p:sp>
        <p:nvSpPr>
          <p:cNvPr id="13" name="Google Shape;13;p2"/>
          <p:cNvSpPr txBox="1"/>
          <p:nvPr>
            <p:ph idx="1" type="subTitle"/>
          </p:nvPr>
        </p:nvSpPr>
        <p:spPr>
          <a:xfrm>
            <a:off x="685800" y="2382853"/>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D7076"/>
              </a:buClr>
              <a:buSzPts val="2400"/>
              <a:buNone/>
              <a:defRPr i="0" sz="2400" u="none" cap="none" strike="noStrike">
                <a:solidFill>
                  <a:srgbClr val="6D7076"/>
                </a:solidFil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knowledgements">
  <p:cSld name="CUSTOM_2_1">
    <p:spTree>
      <p:nvGrpSpPr>
        <p:cNvPr id="50" name="Shape 50"/>
        <p:cNvGrpSpPr/>
        <p:nvPr/>
      </p:nvGrpSpPr>
      <p:grpSpPr>
        <a:xfrm>
          <a:off x="0" y="0"/>
          <a:ext cx="0" cy="0"/>
          <a:chOff x="0" y="0"/>
          <a:chExt cx="0" cy="0"/>
        </a:xfrm>
      </p:grpSpPr>
      <p:sp>
        <p:nvSpPr>
          <p:cNvPr id="51" name="Google Shape;51;p11"/>
          <p:cNvSpPr txBox="1"/>
          <p:nvPr>
            <p:ph idx="1" type="subTitle"/>
          </p:nvPr>
        </p:nvSpPr>
        <p:spPr>
          <a:xfrm>
            <a:off x="1071600" y="107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sz="2400">
                <a:solidFill>
                  <a:srgbClr val="13294B"/>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52" name="Google Shape;52;p11"/>
          <p:cNvSpPr txBox="1"/>
          <p:nvPr>
            <p:ph idx="2" type="subTitle"/>
          </p:nvPr>
        </p:nvSpPr>
        <p:spPr>
          <a:xfrm>
            <a:off x="344700" y="690600"/>
            <a:ext cx="4221000" cy="35646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400">
                <a:solidFill>
                  <a:srgbClr val="6D7076"/>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53" name="Google Shape;53;p11"/>
          <p:cNvSpPr/>
          <p:nvPr/>
        </p:nvSpPr>
        <p:spPr>
          <a:xfrm>
            <a:off x="0" y="4255200"/>
            <a:ext cx="9144000" cy="88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55" name="Shape 55"/>
        <p:cNvGrpSpPr/>
        <p:nvPr/>
      </p:nvGrpSpPr>
      <p:grpSpPr>
        <a:xfrm>
          <a:off x="0" y="0"/>
          <a:ext cx="0" cy="0"/>
          <a:chOff x="0" y="0"/>
          <a:chExt cx="0" cy="0"/>
        </a:xfrm>
      </p:grpSpPr>
      <p:sp>
        <p:nvSpPr>
          <p:cNvPr id="56" name="Google Shape;56;p1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2"/>
          <p:cNvSpPr txBox="1"/>
          <p:nvPr>
            <p:ph idx="12" type="sldNum"/>
          </p:nvPr>
        </p:nvSpPr>
        <p:spPr>
          <a:xfrm>
            <a:off x="8642650" y="47572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13"/>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lvl="1"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2pPr>
            <a:lvl3pPr lvl="2"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3pPr>
            <a:lvl4pPr lvl="3"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4pPr>
            <a:lvl5pPr lvl="4"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5pPr>
            <a:lvl6pPr lvl="5"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6pPr>
            <a:lvl7pPr lvl="6"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7pPr>
            <a:lvl8pPr lvl="7"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8pPr>
            <a:lvl9pPr lvl="8" marR="40637" rtl="0" algn="ctr">
              <a:lnSpc>
                <a:spcPct val="100000"/>
              </a:lnSpc>
              <a:spcBef>
                <a:spcPts val="0"/>
              </a:spcBef>
              <a:spcAft>
                <a:spcPts val="0"/>
              </a:spcAft>
              <a:buClr>
                <a:srgbClr val="941100"/>
              </a:buClr>
              <a:buSzPts val="1400"/>
              <a:buFont typeface="Calibri"/>
              <a:buNone/>
              <a:defRPr b="0" i="0" sz="1350" u="none" cap="none" strike="noStrike">
                <a:solidFill>
                  <a:srgbClr val="941100"/>
                </a:solidFill>
                <a:latin typeface="Calibri"/>
                <a:ea typeface="Calibri"/>
                <a:cs typeface="Calibri"/>
                <a:sym typeface="Calibri"/>
              </a:defRPr>
            </a:lvl9pPr>
          </a:lstStyle>
          <a:p/>
        </p:txBody>
      </p:sp>
      <p:sp>
        <p:nvSpPr>
          <p:cNvPr id="60" name="Google Shape;60;p1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9pPr>
          </a:lstStyle>
          <a:p/>
        </p:txBody>
      </p:sp>
      <p:sp>
        <p:nvSpPr>
          <p:cNvPr id="61" name="Google Shape;61;p1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Calibri"/>
                <a:ea typeface="Calibri"/>
                <a:cs typeface="Calibri"/>
                <a:sym typeface="Calibri"/>
              </a:defRPr>
            </a:lvl9pPr>
          </a:lstStyle>
          <a:p/>
        </p:txBody>
      </p:sp>
      <p:sp>
        <p:nvSpPr>
          <p:cNvPr id="62" name="Google Shape;62;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25"/>
              <a:buFont typeface="Times New Roman"/>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8" name="Google Shape;68;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 name="Google Shape;6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Section Header copy">
  <p:cSld name="Default - Section Header copy">
    <p:spTree>
      <p:nvGrpSpPr>
        <p:cNvPr id="72" name="Shape 72"/>
        <p:cNvGrpSpPr/>
        <p:nvPr/>
      </p:nvGrpSpPr>
      <p:grpSpPr>
        <a:xfrm>
          <a:off x="0" y="0"/>
          <a:ext cx="0" cy="0"/>
          <a:chOff x="0" y="0"/>
          <a:chExt cx="0" cy="0"/>
        </a:xfrm>
      </p:grpSpPr>
      <p:sp>
        <p:nvSpPr>
          <p:cNvPr id="73" name="Google Shape;73;p16"/>
          <p:cNvSpPr txBox="1"/>
          <p:nvPr>
            <p:ph type="title"/>
          </p:nvPr>
        </p:nvSpPr>
        <p:spPr>
          <a:xfrm>
            <a:off x="722312" y="3305175"/>
            <a:ext cx="7772400" cy="1021500"/>
          </a:xfrm>
          <a:prstGeom prst="rect">
            <a:avLst/>
          </a:prstGeom>
          <a:noFill/>
          <a:ln>
            <a:noFill/>
          </a:ln>
        </p:spPr>
        <p:txBody>
          <a:bodyPr anchorCtr="0" anchor="t" bIns="38100" lIns="38100" spcFirstLastPara="1" rIns="38100" wrap="square" tIns="38100">
            <a:noAutofit/>
          </a:bodyPr>
          <a:lstStyle>
            <a:lvl1pPr lvl="0" marR="0" rtl="0" algn="l">
              <a:lnSpc>
                <a:spcPct val="100000"/>
              </a:lnSpc>
              <a:spcBef>
                <a:spcPts val="0"/>
              </a:spcBef>
              <a:spcAft>
                <a:spcPts val="0"/>
              </a:spcAft>
              <a:buClr>
                <a:srgbClr val="A13E0D"/>
              </a:buClr>
              <a:buSzPts val="4000"/>
              <a:buFont typeface="Calibri"/>
              <a:buNone/>
              <a:defRPr b="1" sz="4000" cap="none">
                <a:solidFill>
                  <a:srgbClr val="A13E0D"/>
                </a:solidFill>
              </a:defRPr>
            </a:lvl1pPr>
            <a:lvl2pPr lvl="1" rtl="0" algn="ctr">
              <a:lnSpc>
                <a:spcPct val="100000"/>
              </a:lnSpc>
              <a:spcBef>
                <a:spcPts val="0"/>
              </a:spcBef>
              <a:spcAft>
                <a:spcPts val="0"/>
              </a:spcAft>
              <a:buClr>
                <a:srgbClr val="941100"/>
              </a:buClr>
              <a:buSzPts val="1800"/>
              <a:buNone/>
              <a:defRPr/>
            </a:lvl2pPr>
            <a:lvl3pPr lvl="2" rtl="0" algn="ctr">
              <a:lnSpc>
                <a:spcPct val="100000"/>
              </a:lnSpc>
              <a:spcBef>
                <a:spcPts val="0"/>
              </a:spcBef>
              <a:spcAft>
                <a:spcPts val="0"/>
              </a:spcAft>
              <a:buClr>
                <a:srgbClr val="941100"/>
              </a:buClr>
              <a:buSzPts val="1800"/>
              <a:buNone/>
              <a:defRPr/>
            </a:lvl3pPr>
            <a:lvl4pPr lvl="3" rtl="0" algn="ctr">
              <a:lnSpc>
                <a:spcPct val="100000"/>
              </a:lnSpc>
              <a:spcBef>
                <a:spcPts val="0"/>
              </a:spcBef>
              <a:spcAft>
                <a:spcPts val="0"/>
              </a:spcAft>
              <a:buClr>
                <a:srgbClr val="941100"/>
              </a:buClr>
              <a:buSzPts val="1800"/>
              <a:buNone/>
              <a:defRPr/>
            </a:lvl4pPr>
            <a:lvl5pPr lvl="4" rtl="0" algn="ctr">
              <a:lnSpc>
                <a:spcPct val="100000"/>
              </a:lnSpc>
              <a:spcBef>
                <a:spcPts val="0"/>
              </a:spcBef>
              <a:spcAft>
                <a:spcPts val="0"/>
              </a:spcAft>
              <a:buClr>
                <a:srgbClr val="941100"/>
              </a:buClr>
              <a:buSzPts val="1800"/>
              <a:buNone/>
              <a:defRPr/>
            </a:lvl5pPr>
            <a:lvl6pPr lvl="5" rtl="0" algn="ctr">
              <a:lnSpc>
                <a:spcPct val="100000"/>
              </a:lnSpc>
              <a:spcBef>
                <a:spcPts val="0"/>
              </a:spcBef>
              <a:spcAft>
                <a:spcPts val="0"/>
              </a:spcAft>
              <a:buClr>
                <a:srgbClr val="941100"/>
              </a:buClr>
              <a:buSzPts val="1800"/>
              <a:buNone/>
              <a:defRPr/>
            </a:lvl6pPr>
            <a:lvl7pPr lvl="6" rtl="0" algn="ctr">
              <a:lnSpc>
                <a:spcPct val="100000"/>
              </a:lnSpc>
              <a:spcBef>
                <a:spcPts val="0"/>
              </a:spcBef>
              <a:spcAft>
                <a:spcPts val="0"/>
              </a:spcAft>
              <a:buClr>
                <a:srgbClr val="941100"/>
              </a:buClr>
              <a:buSzPts val="1800"/>
              <a:buNone/>
              <a:defRPr/>
            </a:lvl7pPr>
            <a:lvl8pPr lvl="7" rtl="0" algn="ctr">
              <a:lnSpc>
                <a:spcPct val="100000"/>
              </a:lnSpc>
              <a:spcBef>
                <a:spcPts val="0"/>
              </a:spcBef>
              <a:spcAft>
                <a:spcPts val="0"/>
              </a:spcAft>
              <a:buClr>
                <a:srgbClr val="941100"/>
              </a:buClr>
              <a:buSzPts val="1800"/>
              <a:buNone/>
              <a:defRPr/>
            </a:lvl8pPr>
            <a:lvl9pPr lvl="8" rtl="0" algn="ctr">
              <a:lnSpc>
                <a:spcPct val="100000"/>
              </a:lnSpc>
              <a:spcBef>
                <a:spcPts val="0"/>
              </a:spcBef>
              <a:spcAft>
                <a:spcPts val="0"/>
              </a:spcAft>
              <a:buClr>
                <a:srgbClr val="941100"/>
              </a:buClr>
              <a:buSzPts val="1800"/>
              <a:buNone/>
              <a:defRPr/>
            </a:lvl9pPr>
          </a:lstStyle>
          <a:p/>
        </p:txBody>
      </p:sp>
      <p:sp>
        <p:nvSpPr>
          <p:cNvPr id="74" name="Google Shape;74;p16"/>
          <p:cNvSpPr txBox="1"/>
          <p:nvPr>
            <p:ph idx="1" type="body"/>
          </p:nvPr>
        </p:nvSpPr>
        <p:spPr>
          <a:xfrm>
            <a:off x="722312" y="2180035"/>
            <a:ext cx="7772400" cy="1125300"/>
          </a:xfrm>
          <a:prstGeom prst="rect">
            <a:avLst/>
          </a:prstGeom>
          <a:noFill/>
          <a:ln>
            <a:noFill/>
          </a:ln>
        </p:spPr>
        <p:txBody>
          <a:bodyPr anchorCtr="0" anchor="b" bIns="38100" lIns="38100" spcFirstLastPara="1" rIns="38100" wrap="square" tIns="38100">
            <a:noAutofit/>
          </a:bodyPr>
          <a:lstStyle>
            <a:lvl1pPr indent="-228600" lvl="0" marL="457200" marR="0" rtl="0" algn="l">
              <a:lnSpc>
                <a:spcPct val="100000"/>
              </a:lnSpc>
              <a:spcBef>
                <a:spcPts val="400"/>
              </a:spcBef>
              <a:spcAft>
                <a:spcPts val="0"/>
              </a:spcAft>
              <a:buClr>
                <a:srgbClr val="9A9A9A"/>
              </a:buClr>
              <a:buSzPts val="2000"/>
              <a:buFont typeface="Calibri"/>
              <a:buNone/>
              <a:defRPr sz="2000">
                <a:solidFill>
                  <a:srgbClr val="9A9A9A"/>
                </a:solidFill>
              </a:defRPr>
            </a:lvl1pPr>
            <a:lvl2pPr indent="-228600" lvl="1" marL="914400" marR="0" rtl="0" algn="l">
              <a:lnSpc>
                <a:spcPct val="100000"/>
              </a:lnSpc>
              <a:spcBef>
                <a:spcPts val="400"/>
              </a:spcBef>
              <a:spcAft>
                <a:spcPts val="0"/>
              </a:spcAft>
              <a:buClr>
                <a:srgbClr val="9A9A9A"/>
              </a:buClr>
              <a:buSzPts val="1800"/>
              <a:buFont typeface="Calibri"/>
              <a:buNone/>
              <a:defRPr sz="1800">
                <a:solidFill>
                  <a:srgbClr val="9A9A9A"/>
                </a:solidFill>
              </a:defRPr>
            </a:lvl2pPr>
            <a:lvl3pPr indent="-228600" lvl="2" marL="1371600" marR="0" rtl="0" algn="l">
              <a:lnSpc>
                <a:spcPct val="100000"/>
              </a:lnSpc>
              <a:spcBef>
                <a:spcPts val="300"/>
              </a:spcBef>
              <a:spcAft>
                <a:spcPts val="0"/>
              </a:spcAft>
              <a:buClr>
                <a:srgbClr val="9A9A9A"/>
              </a:buClr>
              <a:buSzPts val="1600"/>
              <a:buFont typeface="Calibri"/>
              <a:buNone/>
              <a:defRPr sz="1600">
                <a:solidFill>
                  <a:srgbClr val="9A9A9A"/>
                </a:solidFill>
              </a:defRPr>
            </a:lvl3pPr>
            <a:lvl4pPr indent="-228600" lvl="3" marL="1828800" marR="0" rtl="0" algn="l">
              <a:lnSpc>
                <a:spcPct val="100000"/>
              </a:lnSpc>
              <a:spcBef>
                <a:spcPts val="300"/>
              </a:spcBef>
              <a:spcAft>
                <a:spcPts val="0"/>
              </a:spcAft>
              <a:buClr>
                <a:srgbClr val="9A9A9A"/>
              </a:buClr>
              <a:buSzPts val="1400"/>
              <a:buFont typeface="Calibri"/>
              <a:buNone/>
              <a:defRPr sz="1400">
                <a:solidFill>
                  <a:srgbClr val="9A9A9A"/>
                </a:solidFill>
              </a:defRPr>
            </a:lvl4pPr>
            <a:lvl5pPr indent="-228600" lvl="4" marL="2286000" marR="0" rtl="0" algn="l">
              <a:lnSpc>
                <a:spcPct val="100000"/>
              </a:lnSpc>
              <a:spcBef>
                <a:spcPts val="300"/>
              </a:spcBef>
              <a:spcAft>
                <a:spcPts val="0"/>
              </a:spcAft>
              <a:buClr>
                <a:srgbClr val="9A9A9A"/>
              </a:buClr>
              <a:buSzPts val="1400"/>
              <a:buFont typeface="Calibri"/>
              <a:buNone/>
              <a:defRPr sz="1400">
                <a:solidFill>
                  <a:srgbClr val="9A9A9A"/>
                </a:solidFill>
              </a:defRPr>
            </a:lvl5pPr>
            <a:lvl6pPr indent="-342900" lvl="5" marL="2743200" rtl="0" algn="l">
              <a:lnSpc>
                <a:spcPct val="100000"/>
              </a:lnSpc>
              <a:spcBef>
                <a:spcPts val="700"/>
              </a:spcBef>
              <a:spcAft>
                <a:spcPts val="0"/>
              </a:spcAft>
              <a:buClr>
                <a:srgbClr val="000000"/>
              </a:buClr>
              <a:buSzPts val="1800"/>
              <a:buChar char="■"/>
              <a:defRPr/>
            </a:lvl6pPr>
            <a:lvl7pPr indent="-342900" lvl="6" marL="3200400" rtl="0" algn="l">
              <a:lnSpc>
                <a:spcPct val="100000"/>
              </a:lnSpc>
              <a:spcBef>
                <a:spcPts val="700"/>
              </a:spcBef>
              <a:spcAft>
                <a:spcPts val="0"/>
              </a:spcAft>
              <a:buClr>
                <a:srgbClr val="000000"/>
              </a:buClr>
              <a:buSzPts val="1800"/>
              <a:buChar char="●"/>
              <a:defRPr/>
            </a:lvl7pPr>
            <a:lvl8pPr indent="-342900" lvl="7" marL="3657600" rtl="0" algn="l">
              <a:lnSpc>
                <a:spcPct val="100000"/>
              </a:lnSpc>
              <a:spcBef>
                <a:spcPts val="700"/>
              </a:spcBef>
              <a:spcAft>
                <a:spcPts val="0"/>
              </a:spcAft>
              <a:buClr>
                <a:srgbClr val="000000"/>
              </a:buClr>
              <a:buSzPts val="1800"/>
              <a:buChar char="○"/>
              <a:defRPr/>
            </a:lvl8pPr>
            <a:lvl9pPr indent="-342900" lvl="8" marL="4114800" rtl="0" algn="l">
              <a:lnSpc>
                <a:spcPct val="100000"/>
              </a:lnSpc>
              <a:spcBef>
                <a:spcPts val="700"/>
              </a:spcBef>
              <a:spcAft>
                <a:spcPts val="0"/>
              </a:spcAft>
              <a:buClr>
                <a:srgbClr val="000000"/>
              </a:buClr>
              <a:buSzPts val="1800"/>
              <a:buChar char="■"/>
              <a:defRPr/>
            </a:lvl9pPr>
          </a:lstStyle>
          <a:p/>
        </p:txBody>
      </p:sp>
      <p:sp>
        <p:nvSpPr>
          <p:cNvPr id="75" name="Google Shape;75;p16"/>
          <p:cNvSpPr txBox="1"/>
          <p:nvPr>
            <p:ph idx="12" type="sldNum"/>
          </p:nvPr>
        </p:nvSpPr>
        <p:spPr>
          <a:xfrm>
            <a:off x="8443416" y="4850606"/>
            <a:ext cx="243300" cy="190500"/>
          </a:xfrm>
          <a:prstGeom prst="rect">
            <a:avLst/>
          </a:prstGeom>
          <a:noFill/>
          <a:ln>
            <a:noFill/>
          </a:ln>
        </p:spPr>
        <p:txBody>
          <a:bodyPr anchorCtr="0" anchor="ctr" bIns="38100" lIns="38100" spcFirstLastPara="1" rIns="38100" wrap="square" tIns="38100">
            <a:noAutofit/>
          </a:bodyPr>
          <a:lstStyle>
            <a:lvl1pPr indent="0" lvl="0" marL="0" rtl="0" algn="r">
              <a:spcBef>
                <a:spcPts val="0"/>
              </a:spcBef>
              <a:buNone/>
              <a:defRPr b="0" i="0" sz="1200" u="none" cap="none" strike="noStrike">
                <a:solidFill>
                  <a:srgbClr val="9A9A9A"/>
                </a:solidFill>
                <a:latin typeface="Calibri"/>
                <a:ea typeface="Calibri"/>
                <a:cs typeface="Calibri"/>
                <a:sym typeface="Calibri"/>
              </a:defRPr>
            </a:lvl1pPr>
            <a:lvl2pPr indent="0" lvl="1" marL="0" rtl="0" algn="r">
              <a:spcBef>
                <a:spcPts val="0"/>
              </a:spcBef>
              <a:buNone/>
              <a:defRPr b="0" i="0" sz="1200" u="none" cap="none" strike="noStrike">
                <a:solidFill>
                  <a:srgbClr val="9A9A9A"/>
                </a:solidFill>
                <a:latin typeface="Calibri"/>
                <a:ea typeface="Calibri"/>
                <a:cs typeface="Calibri"/>
                <a:sym typeface="Calibri"/>
              </a:defRPr>
            </a:lvl2pPr>
            <a:lvl3pPr indent="0" lvl="2" marL="0" rtl="0" algn="r">
              <a:spcBef>
                <a:spcPts val="0"/>
              </a:spcBef>
              <a:buNone/>
              <a:defRPr b="0" i="0" sz="1200" u="none" cap="none" strike="noStrike">
                <a:solidFill>
                  <a:srgbClr val="9A9A9A"/>
                </a:solidFill>
                <a:latin typeface="Calibri"/>
                <a:ea typeface="Calibri"/>
                <a:cs typeface="Calibri"/>
                <a:sym typeface="Calibri"/>
              </a:defRPr>
            </a:lvl3pPr>
            <a:lvl4pPr indent="0" lvl="3" marL="0" rtl="0" algn="r">
              <a:spcBef>
                <a:spcPts val="0"/>
              </a:spcBef>
              <a:buNone/>
              <a:defRPr b="0" i="0" sz="1200" u="none" cap="none" strike="noStrike">
                <a:solidFill>
                  <a:srgbClr val="9A9A9A"/>
                </a:solidFill>
                <a:latin typeface="Calibri"/>
                <a:ea typeface="Calibri"/>
                <a:cs typeface="Calibri"/>
                <a:sym typeface="Calibri"/>
              </a:defRPr>
            </a:lvl4pPr>
            <a:lvl5pPr indent="0" lvl="4" marL="0" rtl="0" algn="r">
              <a:spcBef>
                <a:spcPts val="0"/>
              </a:spcBef>
              <a:buNone/>
              <a:defRPr b="0" i="0" sz="1200" u="none" cap="none" strike="noStrike">
                <a:solidFill>
                  <a:srgbClr val="9A9A9A"/>
                </a:solidFill>
                <a:latin typeface="Calibri"/>
                <a:ea typeface="Calibri"/>
                <a:cs typeface="Calibri"/>
                <a:sym typeface="Calibri"/>
              </a:defRPr>
            </a:lvl5pPr>
            <a:lvl6pPr indent="0" lvl="5" marL="0" rtl="0" algn="r">
              <a:spcBef>
                <a:spcPts val="0"/>
              </a:spcBef>
              <a:buNone/>
              <a:defRPr b="0" i="0" sz="1200" u="none" cap="none" strike="noStrike">
                <a:solidFill>
                  <a:srgbClr val="9A9A9A"/>
                </a:solidFill>
                <a:latin typeface="Calibri"/>
                <a:ea typeface="Calibri"/>
                <a:cs typeface="Calibri"/>
                <a:sym typeface="Calibri"/>
              </a:defRPr>
            </a:lvl6pPr>
            <a:lvl7pPr indent="0" lvl="6" marL="0" rtl="0" algn="r">
              <a:spcBef>
                <a:spcPts val="0"/>
              </a:spcBef>
              <a:buNone/>
              <a:defRPr b="0" i="0" sz="1200" u="none" cap="none" strike="noStrike">
                <a:solidFill>
                  <a:srgbClr val="9A9A9A"/>
                </a:solidFill>
                <a:latin typeface="Calibri"/>
                <a:ea typeface="Calibri"/>
                <a:cs typeface="Calibri"/>
                <a:sym typeface="Calibri"/>
              </a:defRPr>
            </a:lvl7pPr>
            <a:lvl8pPr indent="0" lvl="7" marL="0" rtl="0" algn="r">
              <a:spcBef>
                <a:spcPts val="0"/>
              </a:spcBef>
              <a:buNone/>
              <a:defRPr b="0" i="0" sz="1200" u="none" cap="none" strike="noStrike">
                <a:solidFill>
                  <a:srgbClr val="9A9A9A"/>
                </a:solidFill>
                <a:latin typeface="Calibri"/>
                <a:ea typeface="Calibri"/>
                <a:cs typeface="Calibri"/>
                <a:sym typeface="Calibri"/>
              </a:defRPr>
            </a:lvl8pPr>
            <a:lvl9pPr indent="0" lvl="8" marL="0" rtl="0" algn="r">
              <a:spcBef>
                <a:spcPts val="0"/>
              </a:spcBef>
              <a:buNone/>
              <a:defRPr b="0" i="0" sz="1200" u="none" cap="none" strike="noStrike">
                <a:solidFill>
                  <a:srgbClr val="9A9A9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0" y="0"/>
            <a:ext cx="91440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3294B"/>
              </a:buClr>
              <a:buSzPts val="2800"/>
              <a:buNone/>
              <a:defRPr sz="2800">
                <a:solidFill>
                  <a:srgbClr val="13294B"/>
                </a:solidFill>
              </a:defRPr>
            </a:lvl1pPr>
            <a:lvl2pPr lvl="1"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2pPr>
            <a:lvl3pPr lvl="2"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3pPr>
            <a:lvl4pPr lvl="3"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4pPr>
            <a:lvl5pPr lvl="4"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5pPr>
            <a:lvl6pPr lvl="5"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6pPr>
            <a:lvl7pPr lvl="6"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7pPr>
            <a:lvl8pPr lvl="7"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8pPr>
            <a:lvl9pPr lvl="8"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9pPr>
          </a:lstStyle>
          <a:p/>
        </p:txBody>
      </p:sp>
      <p:sp>
        <p:nvSpPr>
          <p:cNvPr id="16" name="Google Shape;16;p3"/>
          <p:cNvSpPr txBox="1"/>
          <p:nvPr>
            <p:ph idx="1" type="body"/>
          </p:nvPr>
        </p:nvSpPr>
        <p:spPr>
          <a:xfrm>
            <a:off x="457200" y="969075"/>
            <a:ext cx="8229600" cy="3601500"/>
          </a:xfrm>
          <a:prstGeom prst="rect">
            <a:avLst/>
          </a:prstGeom>
          <a:noFill/>
          <a:ln>
            <a:noFill/>
          </a:ln>
        </p:spPr>
        <p:txBody>
          <a:bodyPr anchorCtr="0" anchor="t" bIns="91425" lIns="91425" spcFirstLastPara="1" rIns="91425" wrap="square" tIns="91425">
            <a:noAutofit/>
          </a:bodyPr>
          <a:lstStyle>
            <a:lvl1pPr indent="-342900" lvl="0" marL="457200" rtl="0">
              <a:spcBef>
                <a:spcPts val="480"/>
              </a:spcBef>
              <a:spcAft>
                <a:spcPts val="0"/>
              </a:spcAft>
              <a:buClr>
                <a:srgbClr val="13294B"/>
              </a:buClr>
              <a:buSzPts val="1800"/>
              <a:buChar char="➢"/>
              <a:defRPr sz="1800">
                <a:solidFill>
                  <a:srgbClr val="13294B"/>
                </a:solidFill>
              </a:defRPr>
            </a:lvl1pPr>
            <a:lvl2pPr indent="-330200" lvl="1" marL="914400" rtl="0">
              <a:spcBef>
                <a:spcPts val="0"/>
              </a:spcBef>
              <a:spcAft>
                <a:spcPts val="0"/>
              </a:spcAft>
              <a:buClr>
                <a:srgbClr val="6D7076"/>
              </a:buClr>
              <a:buSzPts val="1600"/>
              <a:buChar char="○"/>
              <a:defRPr sz="1600">
                <a:solidFill>
                  <a:srgbClr val="6D7076"/>
                </a:solidFill>
              </a:defRPr>
            </a:lvl2pPr>
            <a:lvl3pPr indent="-317500" lvl="2" marL="1371600" rtl="0">
              <a:spcBef>
                <a:spcPts val="0"/>
              </a:spcBef>
              <a:spcAft>
                <a:spcPts val="0"/>
              </a:spcAft>
              <a:buClr>
                <a:srgbClr val="6D7076"/>
              </a:buClr>
              <a:buSzPts val="1400"/>
              <a:buChar char="■"/>
              <a:defRPr sz="1400">
                <a:solidFill>
                  <a:srgbClr val="6D7076"/>
                </a:solidFill>
              </a:defRPr>
            </a:lvl3pPr>
            <a:lvl4pPr indent="-317500" lvl="3" marL="1828800" rtl="0">
              <a:spcBef>
                <a:spcPts val="0"/>
              </a:spcBef>
              <a:spcAft>
                <a:spcPts val="0"/>
              </a:spcAft>
              <a:buClr>
                <a:srgbClr val="6D7076"/>
              </a:buClr>
              <a:buSzPts val="1400"/>
              <a:buChar char="●"/>
              <a:defRPr sz="1400">
                <a:solidFill>
                  <a:srgbClr val="6D7076"/>
                </a:solidFill>
              </a:defRPr>
            </a:lvl4pPr>
            <a:lvl5pPr indent="-317500" lvl="4" marL="2286000" rtl="0">
              <a:spcBef>
                <a:spcPts val="0"/>
              </a:spcBef>
              <a:spcAft>
                <a:spcPts val="0"/>
              </a:spcAft>
              <a:buClr>
                <a:srgbClr val="6D7076"/>
              </a:buClr>
              <a:buSzPts val="1400"/>
              <a:buChar char="○"/>
              <a:defRPr sz="1400">
                <a:solidFill>
                  <a:srgbClr val="6D7076"/>
                </a:solidFill>
              </a:defRPr>
            </a:lvl5pPr>
            <a:lvl6pPr indent="-317500" lvl="5" marL="2743200" rtl="0">
              <a:spcBef>
                <a:spcPts val="0"/>
              </a:spcBef>
              <a:spcAft>
                <a:spcPts val="0"/>
              </a:spcAft>
              <a:buClr>
                <a:srgbClr val="6D7076"/>
              </a:buClr>
              <a:buSzPts val="1400"/>
              <a:buChar char="■"/>
              <a:defRPr sz="1400">
                <a:solidFill>
                  <a:srgbClr val="6D7076"/>
                </a:solidFill>
              </a:defRPr>
            </a:lvl6pPr>
            <a:lvl7pPr indent="-317500" lvl="6" marL="3200400" rtl="0">
              <a:spcBef>
                <a:spcPts val="0"/>
              </a:spcBef>
              <a:spcAft>
                <a:spcPts val="0"/>
              </a:spcAft>
              <a:buClr>
                <a:srgbClr val="6D7076"/>
              </a:buClr>
              <a:buSzPts val="1400"/>
              <a:buChar char="●"/>
              <a:defRPr sz="1400">
                <a:solidFill>
                  <a:srgbClr val="6D7076"/>
                </a:solidFill>
              </a:defRPr>
            </a:lvl7pPr>
            <a:lvl8pPr indent="-317500" lvl="7" marL="3657600" rtl="0">
              <a:spcBef>
                <a:spcPts val="0"/>
              </a:spcBef>
              <a:spcAft>
                <a:spcPts val="0"/>
              </a:spcAft>
              <a:buClr>
                <a:srgbClr val="6D7076"/>
              </a:buClr>
              <a:buSzPts val="1400"/>
              <a:buChar char="○"/>
              <a:defRPr sz="1400">
                <a:solidFill>
                  <a:srgbClr val="6D7076"/>
                </a:solidFill>
              </a:defRPr>
            </a:lvl8pPr>
            <a:lvl9pPr indent="-317500" lvl="8" marL="4114800" rtl="0">
              <a:spcBef>
                <a:spcPts val="0"/>
              </a:spcBef>
              <a:spcAft>
                <a:spcPts val="0"/>
              </a:spcAft>
              <a:buClr>
                <a:srgbClr val="6D7076"/>
              </a:buClr>
              <a:buSzPts val="1400"/>
              <a:buChar char="■"/>
              <a:defRPr sz="1400">
                <a:solidFill>
                  <a:srgbClr val="6D7076"/>
                </a:solidFill>
              </a:defRPr>
            </a:lvl9pPr>
          </a:lstStyle>
          <a:p/>
        </p:txBody>
      </p:sp>
      <p:sp>
        <p:nvSpPr>
          <p:cNvPr id="17" name="Google Shape;17;p3"/>
          <p:cNvSpPr txBox="1"/>
          <p:nvPr>
            <p:ph idx="12" type="sldNum"/>
          </p:nvPr>
        </p:nvSpPr>
        <p:spPr>
          <a:xfrm>
            <a:off x="8632984" y="4749851"/>
            <a:ext cx="548700" cy="393600"/>
          </a:xfrm>
          <a:prstGeom prst="rect">
            <a:avLst/>
          </a:prstGeom>
        </p:spPr>
        <p:txBody>
          <a:bodyPr anchorCtr="0" anchor="ctr" bIns="91425" lIns="91425" spcFirstLastPara="1" rIns="91425" wrap="square" tIns="91425">
            <a:noAutofit/>
          </a:bodyPr>
          <a:lstStyle>
            <a:lvl1pPr lvl="0" rtl="0">
              <a:buNone/>
              <a:defRPr sz="1300">
                <a:solidFill>
                  <a:srgbClr val="0761AF"/>
                </a:solidFill>
              </a:defRPr>
            </a:lvl1pPr>
            <a:lvl2pPr lvl="1" rtl="0">
              <a:buNone/>
              <a:defRPr sz="1300">
                <a:solidFill>
                  <a:srgbClr val="0761AF"/>
                </a:solidFill>
              </a:defRPr>
            </a:lvl2pPr>
            <a:lvl3pPr lvl="2" rtl="0">
              <a:buNone/>
              <a:defRPr sz="1300">
                <a:solidFill>
                  <a:srgbClr val="0761AF"/>
                </a:solidFill>
              </a:defRPr>
            </a:lvl3pPr>
            <a:lvl4pPr lvl="3" rtl="0">
              <a:buNone/>
              <a:defRPr sz="1300">
                <a:solidFill>
                  <a:srgbClr val="0761AF"/>
                </a:solidFill>
              </a:defRPr>
            </a:lvl4pPr>
            <a:lvl5pPr lvl="4" rtl="0">
              <a:buNone/>
              <a:defRPr sz="1300">
                <a:solidFill>
                  <a:srgbClr val="0761AF"/>
                </a:solidFill>
              </a:defRPr>
            </a:lvl5pPr>
            <a:lvl6pPr lvl="5" rtl="0">
              <a:buNone/>
              <a:defRPr sz="1300">
                <a:solidFill>
                  <a:srgbClr val="0761AF"/>
                </a:solidFill>
              </a:defRPr>
            </a:lvl6pPr>
            <a:lvl7pPr lvl="6" rtl="0">
              <a:buNone/>
              <a:defRPr sz="1300">
                <a:solidFill>
                  <a:srgbClr val="0761AF"/>
                </a:solidFill>
              </a:defRPr>
            </a:lvl7pPr>
            <a:lvl8pPr lvl="7" rtl="0">
              <a:buNone/>
              <a:defRPr sz="1300">
                <a:solidFill>
                  <a:srgbClr val="0761AF"/>
                </a:solidFill>
              </a:defRPr>
            </a:lvl8pPr>
            <a:lvl9pPr lvl="8" rtl="0">
              <a:buNone/>
              <a:defRPr sz="1300">
                <a:solidFill>
                  <a:srgbClr val="0761A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60575"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3294B"/>
              </a:buClr>
              <a:buSzPts val="3600"/>
              <a:buNone/>
              <a:defRPr sz="3600">
                <a:solidFill>
                  <a:srgbClr val="13294B"/>
                </a:solidFill>
              </a:defRPr>
            </a:lvl1pPr>
            <a:lvl2pPr lvl="1"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2pPr>
            <a:lvl3pPr lvl="2"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3pPr>
            <a:lvl4pPr lvl="3"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4pPr>
            <a:lvl5pPr lvl="4"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5pPr>
            <a:lvl6pPr lvl="5"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6pPr>
            <a:lvl7pPr lvl="6"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7pPr>
            <a:lvl8pPr lvl="7"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8pPr>
            <a:lvl9pPr lvl="8" rtl="0" algn="l">
              <a:spcBef>
                <a:spcPts val="0"/>
              </a:spcBef>
              <a:spcAft>
                <a:spcPts val="0"/>
              </a:spcAft>
              <a:buClr>
                <a:srgbClr val="13294B"/>
              </a:buClr>
              <a:buSzPts val="3600"/>
              <a:buFont typeface="Arial"/>
              <a:buNone/>
              <a:defRPr b="1" sz="3600">
                <a:solidFill>
                  <a:srgbClr val="13294B"/>
                </a:solidFill>
                <a:latin typeface="Arial"/>
                <a:ea typeface="Arial"/>
                <a:cs typeface="Arial"/>
                <a:sym typeface="Arial"/>
              </a:defRPr>
            </a:lvl9pPr>
          </a:lstStyle>
          <a:p/>
        </p:txBody>
      </p:sp>
      <p:sp>
        <p:nvSpPr>
          <p:cNvPr id="20" name="Google Shape;20;p4"/>
          <p:cNvSpPr txBox="1"/>
          <p:nvPr>
            <p:ph idx="1" type="body"/>
          </p:nvPr>
        </p:nvSpPr>
        <p:spPr>
          <a:xfrm>
            <a:off x="457200" y="973925"/>
            <a:ext cx="3994500" cy="3598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13294B"/>
              </a:buClr>
              <a:buSzPts val="1800"/>
              <a:buChar char="➢"/>
              <a:defRPr sz="1800">
                <a:solidFill>
                  <a:srgbClr val="13294B"/>
                </a:solidFill>
              </a:defRPr>
            </a:lvl1pPr>
            <a:lvl2pPr indent="-330200" lvl="1" marL="914400" rtl="0">
              <a:spcBef>
                <a:spcPts val="0"/>
              </a:spcBef>
              <a:spcAft>
                <a:spcPts val="0"/>
              </a:spcAft>
              <a:buClr>
                <a:srgbClr val="6D7076"/>
              </a:buClr>
              <a:buSzPts val="1600"/>
              <a:buChar char="○"/>
              <a:defRPr sz="1600">
                <a:solidFill>
                  <a:srgbClr val="6D7076"/>
                </a:solidFill>
              </a:defRPr>
            </a:lvl2pPr>
            <a:lvl3pPr indent="-317500" lvl="2" marL="1371600" rtl="0">
              <a:spcBef>
                <a:spcPts val="0"/>
              </a:spcBef>
              <a:spcAft>
                <a:spcPts val="0"/>
              </a:spcAft>
              <a:buClr>
                <a:srgbClr val="6D7076"/>
              </a:buClr>
              <a:buSzPts val="1400"/>
              <a:buChar char="■"/>
              <a:defRPr sz="1400">
                <a:solidFill>
                  <a:srgbClr val="6D7076"/>
                </a:solidFill>
              </a:defRPr>
            </a:lvl3pPr>
            <a:lvl4pPr indent="-317500" lvl="3" marL="1828800" rtl="0">
              <a:spcBef>
                <a:spcPts val="0"/>
              </a:spcBef>
              <a:spcAft>
                <a:spcPts val="0"/>
              </a:spcAft>
              <a:buClr>
                <a:srgbClr val="6D7076"/>
              </a:buClr>
              <a:buSzPts val="1400"/>
              <a:buChar char="●"/>
              <a:defRPr sz="1400">
                <a:solidFill>
                  <a:srgbClr val="6D7076"/>
                </a:solidFill>
              </a:defRPr>
            </a:lvl4pPr>
            <a:lvl5pPr indent="-317500" lvl="4" marL="2286000" rtl="0">
              <a:spcBef>
                <a:spcPts val="0"/>
              </a:spcBef>
              <a:spcAft>
                <a:spcPts val="0"/>
              </a:spcAft>
              <a:buClr>
                <a:srgbClr val="6D7076"/>
              </a:buClr>
              <a:buSzPts val="1400"/>
              <a:buChar char="○"/>
              <a:defRPr sz="1400">
                <a:solidFill>
                  <a:srgbClr val="6D7076"/>
                </a:solidFill>
              </a:defRPr>
            </a:lvl5pPr>
            <a:lvl6pPr indent="-317500" lvl="5" marL="2743200" rtl="0">
              <a:spcBef>
                <a:spcPts val="0"/>
              </a:spcBef>
              <a:spcAft>
                <a:spcPts val="0"/>
              </a:spcAft>
              <a:buClr>
                <a:srgbClr val="6D7076"/>
              </a:buClr>
              <a:buSzPts val="1400"/>
              <a:buChar char="■"/>
              <a:defRPr sz="1400">
                <a:solidFill>
                  <a:srgbClr val="6D7076"/>
                </a:solidFill>
              </a:defRPr>
            </a:lvl6pPr>
            <a:lvl7pPr indent="-317500" lvl="6" marL="3200400" rtl="0">
              <a:spcBef>
                <a:spcPts val="0"/>
              </a:spcBef>
              <a:spcAft>
                <a:spcPts val="0"/>
              </a:spcAft>
              <a:buClr>
                <a:srgbClr val="6D7076"/>
              </a:buClr>
              <a:buSzPts val="1400"/>
              <a:buChar char="●"/>
              <a:defRPr sz="1400">
                <a:solidFill>
                  <a:srgbClr val="6D7076"/>
                </a:solidFill>
              </a:defRPr>
            </a:lvl7pPr>
            <a:lvl8pPr indent="-317500" lvl="7" marL="3657600" rtl="0">
              <a:spcBef>
                <a:spcPts val="0"/>
              </a:spcBef>
              <a:spcAft>
                <a:spcPts val="0"/>
              </a:spcAft>
              <a:buClr>
                <a:srgbClr val="6D7076"/>
              </a:buClr>
              <a:buSzPts val="1400"/>
              <a:buChar char="○"/>
              <a:defRPr sz="1400">
                <a:solidFill>
                  <a:srgbClr val="6D7076"/>
                </a:solidFill>
              </a:defRPr>
            </a:lvl8pPr>
            <a:lvl9pPr indent="-317500" lvl="8" marL="4114800" rtl="0">
              <a:spcBef>
                <a:spcPts val="0"/>
              </a:spcBef>
              <a:spcAft>
                <a:spcPts val="0"/>
              </a:spcAft>
              <a:buClr>
                <a:srgbClr val="6D7076"/>
              </a:buClr>
              <a:buSzPts val="1400"/>
              <a:buChar char="■"/>
              <a:defRPr sz="1400">
                <a:solidFill>
                  <a:srgbClr val="6D7076"/>
                </a:solidFill>
              </a:defRPr>
            </a:lvl9pPr>
          </a:lstStyle>
          <a:p/>
        </p:txBody>
      </p:sp>
      <p:sp>
        <p:nvSpPr>
          <p:cNvPr id="21" name="Google Shape;21;p4"/>
          <p:cNvSpPr txBox="1"/>
          <p:nvPr>
            <p:ph idx="2" type="body"/>
          </p:nvPr>
        </p:nvSpPr>
        <p:spPr>
          <a:xfrm>
            <a:off x="4692275" y="973925"/>
            <a:ext cx="3994500" cy="3598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13294B"/>
              </a:buClr>
              <a:buSzPts val="1800"/>
              <a:buChar char="➢"/>
              <a:defRPr sz="1800">
                <a:solidFill>
                  <a:srgbClr val="13294B"/>
                </a:solidFill>
              </a:defRPr>
            </a:lvl1pPr>
            <a:lvl2pPr indent="-330200" lvl="1" marL="914400" rtl="0">
              <a:spcBef>
                <a:spcPts val="0"/>
              </a:spcBef>
              <a:spcAft>
                <a:spcPts val="0"/>
              </a:spcAft>
              <a:buClr>
                <a:srgbClr val="6D7076"/>
              </a:buClr>
              <a:buSzPts val="1600"/>
              <a:buChar char="○"/>
              <a:defRPr sz="1600">
                <a:solidFill>
                  <a:srgbClr val="6D7076"/>
                </a:solidFill>
              </a:defRPr>
            </a:lvl2pPr>
            <a:lvl3pPr indent="-317500" lvl="2" marL="1371600" rtl="0">
              <a:spcBef>
                <a:spcPts val="0"/>
              </a:spcBef>
              <a:spcAft>
                <a:spcPts val="0"/>
              </a:spcAft>
              <a:buClr>
                <a:srgbClr val="6D7076"/>
              </a:buClr>
              <a:buSzPts val="1400"/>
              <a:buChar char="■"/>
              <a:defRPr sz="1400">
                <a:solidFill>
                  <a:srgbClr val="6D7076"/>
                </a:solidFill>
              </a:defRPr>
            </a:lvl3pPr>
            <a:lvl4pPr indent="-317500" lvl="3" marL="1828800" rtl="0">
              <a:spcBef>
                <a:spcPts val="0"/>
              </a:spcBef>
              <a:spcAft>
                <a:spcPts val="0"/>
              </a:spcAft>
              <a:buClr>
                <a:srgbClr val="6D7076"/>
              </a:buClr>
              <a:buSzPts val="1400"/>
              <a:buChar char="●"/>
              <a:defRPr sz="1400">
                <a:solidFill>
                  <a:srgbClr val="6D7076"/>
                </a:solidFill>
              </a:defRPr>
            </a:lvl4pPr>
            <a:lvl5pPr indent="-317500" lvl="4" marL="2286000" rtl="0">
              <a:spcBef>
                <a:spcPts val="0"/>
              </a:spcBef>
              <a:spcAft>
                <a:spcPts val="0"/>
              </a:spcAft>
              <a:buClr>
                <a:srgbClr val="6D7076"/>
              </a:buClr>
              <a:buSzPts val="1400"/>
              <a:buChar char="○"/>
              <a:defRPr sz="1400">
                <a:solidFill>
                  <a:srgbClr val="6D7076"/>
                </a:solidFill>
              </a:defRPr>
            </a:lvl5pPr>
            <a:lvl6pPr indent="-317500" lvl="5" marL="2743200" rtl="0">
              <a:spcBef>
                <a:spcPts val="0"/>
              </a:spcBef>
              <a:spcAft>
                <a:spcPts val="0"/>
              </a:spcAft>
              <a:buClr>
                <a:srgbClr val="6D7076"/>
              </a:buClr>
              <a:buSzPts val="1400"/>
              <a:buChar char="■"/>
              <a:defRPr sz="1400">
                <a:solidFill>
                  <a:srgbClr val="6D7076"/>
                </a:solidFill>
              </a:defRPr>
            </a:lvl6pPr>
            <a:lvl7pPr indent="-317500" lvl="6" marL="3200400" rtl="0">
              <a:spcBef>
                <a:spcPts val="0"/>
              </a:spcBef>
              <a:spcAft>
                <a:spcPts val="0"/>
              </a:spcAft>
              <a:buClr>
                <a:srgbClr val="6D7076"/>
              </a:buClr>
              <a:buSzPts val="1400"/>
              <a:buChar char="●"/>
              <a:defRPr sz="1400">
                <a:solidFill>
                  <a:srgbClr val="6D7076"/>
                </a:solidFill>
              </a:defRPr>
            </a:lvl7pPr>
            <a:lvl8pPr indent="-317500" lvl="7" marL="3657600" rtl="0">
              <a:spcBef>
                <a:spcPts val="0"/>
              </a:spcBef>
              <a:spcAft>
                <a:spcPts val="0"/>
              </a:spcAft>
              <a:buClr>
                <a:srgbClr val="6D7076"/>
              </a:buClr>
              <a:buSzPts val="1400"/>
              <a:buChar char="○"/>
              <a:defRPr sz="1400">
                <a:solidFill>
                  <a:srgbClr val="6D7076"/>
                </a:solidFill>
              </a:defRPr>
            </a:lvl8pPr>
            <a:lvl9pPr indent="-317500" lvl="8" marL="4114800" rtl="0">
              <a:spcBef>
                <a:spcPts val="0"/>
              </a:spcBef>
              <a:spcAft>
                <a:spcPts val="0"/>
              </a:spcAft>
              <a:buClr>
                <a:srgbClr val="6D7076"/>
              </a:buClr>
              <a:buSzPts val="1400"/>
              <a:buChar char="■"/>
              <a:defRPr sz="1400">
                <a:solidFill>
                  <a:srgbClr val="6D7076"/>
                </a:solidFill>
              </a:defRPr>
            </a:lvl9pPr>
          </a:lstStyle>
          <a:p/>
        </p:txBody>
      </p:sp>
      <p:sp>
        <p:nvSpPr>
          <p:cNvPr id="22" name="Google Shape;22;p4"/>
          <p:cNvSpPr txBox="1"/>
          <p:nvPr>
            <p:ph idx="12" type="sldNum"/>
          </p:nvPr>
        </p:nvSpPr>
        <p:spPr>
          <a:xfrm>
            <a:off x="8632984" y="4749851"/>
            <a:ext cx="548700" cy="393600"/>
          </a:xfrm>
          <a:prstGeom prst="rect">
            <a:avLst/>
          </a:prstGeom>
        </p:spPr>
        <p:txBody>
          <a:bodyPr anchorCtr="0" anchor="ctr" bIns="91425" lIns="91425" spcFirstLastPara="1" rIns="91425" wrap="square" tIns="91425">
            <a:noAutofit/>
          </a:bodyPr>
          <a:lstStyle>
            <a:lvl1pPr lvl="0" rtl="0">
              <a:buNone/>
              <a:defRPr sz="1300">
                <a:solidFill>
                  <a:srgbClr val="0761AF"/>
                </a:solidFill>
              </a:defRPr>
            </a:lvl1pPr>
            <a:lvl2pPr lvl="1" rtl="0">
              <a:buNone/>
              <a:defRPr sz="1300">
                <a:solidFill>
                  <a:srgbClr val="0761AF"/>
                </a:solidFill>
              </a:defRPr>
            </a:lvl2pPr>
            <a:lvl3pPr lvl="2" rtl="0">
              <a:buNone/>
              <a:defRPr sz="1300">
                <a:solidFill>
                  <a:srgbClr val="0761AF"/>
                </a:solidFill>
              </a:defRPr>
            </a:lvl3pPr>
            <a:lvl4pPr lvl="3" rtl="0">
              <a:buNone/>
              <a:defRPr sz="1300">
                <a:solidFill>
                  <a:srgbClr val="0761AF"/>
                </a:solidFill>
              </a:defRPr>
            </a:lvl4pPr>
            <a:lvl5pPr lvl="4" rtl="0">
              <a:buNone/>
              <a:defRPr sz="1300">
                <a:solidFill>
                  <a:srgbClr val="0761AF"/>
                </a:solidFill>
              </a:defRPr>
            </a:lvl5pPr>
            <a:lvl6pPr lvl="5" rtl="0">
              <a:buNone/>
              <a:defRPr sz="1300">
                <a:solidFill>
                  <a:srgbClr val="0761AF"/>
                </a:solidFill>
              </a:defRPr>
            </a:lvl6pPr>
            <a:lvl7pPr lvl="6" rtl="0">
              <a:buNone/>
              <a:defRPr sz="1300">
                <a:solidFill>
                  <a:srgbClr val="0761AF"/>
                </a:solidFill>
              </a:defRPr>
            </a:lvl7pPr>
            <a:lvl8pPr lvl="7" rtl="0">
              <a:buNone/>
              <a:defRPr sz="1300">
                <a:solidFill>
                  <a:srgbClr val="0761AF"/>
                </a:solidFill>
              </a:defRPr>
            </a:lvl8pPr>
            <a:lvl9pPr lvl="8" rtl="0">
              <a:buNone/>
              <a:defRPr sz="1300">
                <a:solidFill>
                  <a:srgbClr val="0761A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60575"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None/>
              <a:defRPr sz="3000">
                <a:solidFill>
                  <a:srgbClr val="012840"/>
                </a:solidFill>
              </a:defRPr>
            </a:lvl1pPr>
            <a:lvl2pPr lvl="1" rtl="0" algn="ctr">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ctr">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ctr">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ctr">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ctr">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ctr">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ctr">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ctr">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subTitle"/>
          </p:nvPr>
        </p:nvSpPr>
        <p:spPr>
          <a:xfrm>
            <a:off x="233400" y="10775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13294B"/>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28" name="Google Shape;28;p6"/>
          <p:cNvSpPr txBox="1"/>
          <p:nvPr>
            <p:ph idx="2" type="subTitle"/>
          </p:nvPr>
        </p:nvSpPr>
        <p:spPr>
          <a:xfrm>
            <a:off x="233400" y="15288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29" name="Google Shape;29;p6"/>
          <p:cNvSpPr txBox="1"/>
          <p:nvPr>
            <p:ph idx="3" type="subTitle"/>
          </p:nvPr>
        </p:nvSpPr>
        <p:spPr>
          <a:xfrm>
            <a:off x="233400" y="25705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13294B"/>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0" name="Google Shape;30;p6"/>
          <p:cNvSpPr txBox="1"/>
          <p:nvPr>
            <p:ph idx="4" type="subTitle"/>
          </p:nvPr>
        </p:nvSpPr>
        <p:spPr>
          <a:xfrm>
            <a:off x="233400" y="30217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1" name="Google Shape;31;p6"/>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None/>
              <a:defRPr sz="3000">
                <a:solidFill>
                  <a:srgbClr val="012840"/>
                </a:solidFil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32" name="Google Shape;32;p6"/>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b="0">
                <a:solidFill>
                  <a:srgbClr val="13294B"/>
                </a:solidFill>
              </a:defRPr>
            </a:lvl1pPr>
            <a:lvl2pPr lvl="1" rtl="0">
              <a:buNone/>
              <a:defRPr b="0">
                <a:solidFill>
                  <a:srgbClr val="13294B"/>
                </a:solidFill>
              </a:defRPr>
            </a:lvl2pPr>
            <a:lvl3pPr lvl="2" rtl="0">
              <a:buNone/>
              <a:defRPr b="0">
                <a:solidFill>
                  <a:srgbClr val="13294B"/>
                </a:solidFill>
              </a:defRPr>
            </a:lvl3pPr>
            <a:lvl4pPr lvl="3" rtl="0">
              <a:buNone/>
              <a:defRPr b="0">
                <a:solidFill>
                  <a:srgbClr val="13294B"/>
                </a:solidFill>
              </a:defRPr>
            </a:lvl4pPr>
            <a:lvl5pPr lvl="4" rtl="0">
              <a:buNone/>
              <a:defRPr b="0">
                <a:solidFill>
                  <a:srgbClr val="13294B"/>
                </a:solidFill>
              </a:defRPr>
            </a:lvl5pPr>
            <a:lvl6pPr lvl="5" rtl="0">
              <a:buNone/>
              <a:defRPr b="0">
                <a:solidFill>
                  <a:srgbClr val="13294B"/>
                </a:solidFill>
              </a:defRPr>
            </a:lvl6pPr>
            <a:lvl7pPr lvl="6" rtl="0">
              <a:buNone/>
              <a:defRPr b="0">
                <a:solidFill>
                  <a:srgbClr val="13294B"/>
                </a:solidFill>
              </a:defRPr>
            </a:lvl7pPr>
            <a:lvl8pPr lvl="7" rtl="0">
              <a:buNone/>
              <a:defRPr b="0">
                <a:solidFill>
                  <a:srgbClr val="13294B"/>
                </a:solidFill>
              </a:defRPr>
            </a:lvl8pPr>
            <a:lvl9pPr lvl="8" rtl="0">
              <a:buNone/>
              <a:defRPr b="0">
                <a:solidFill>
                  <a:srgbClr val="13294B"/>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age">
  <p:cSld name="CUSTOM">
    <p:spTree>
      <p:nvGrpSpPr>
        <p:cNvPr id="33" name="Shape 33"/>
        <p:cNvGrpSpPr/>
        <p:nvPr/>
      </p:nvGrpSpPr>
      <p:grpSpPr>
        <a:xfrm>
          <a:off x="0" y="0"/>
          <a:ext cx="0" cy="0"/>
          <a:chOff x="0" y="0"/>
          <a:chExt cx="0" cy="0"/>
        </a:xfrm>
      </p:grpSpPr>
      <p:sp>
        <p:nvSpPr>
          <p:cNvPr id="34" name="Google Shape;34;p7"/>
          <p:cNvSpPr txBox="1"/>
          <p:nvPr>
            <p:ph idx="1" type="subTitle"/>
          </p:nvPr>
        </p:nvSpPr>
        <p:spPr>
          <a:xfrm>
            <a:off x="1071600" y="12299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a:solidFill>
                  <a:srgbClr val="13294B"/>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35" name="Google Shape;35;p7"/>
          <p:cNvSpPr txBox="1"/>
          <p:nvPr>
            <p:ph idx="2" type="subTitle"/>
          </p:nvPr>
        </p:nvSpPr>
        <p:spPr>
          <a:xfrm>
            <a:off x="1071600" y="190980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800">
                <a:solidFill>
                  <a:srgbClr val="6D7076"/>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36" name="Google Shape;36;p7"/>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s page">
  <p:cSld name="CUSTOM_1">
    <p:spTree>
      <p:nvGrpSpPr>
        <p:cNvPr id="37" name="Shape 37"/>
        <p:cNvGrpSpPr/>
        <p:nvPr/>
      </p:nvGrpSpPr>
      <p:grpSpPr>
        <a:xfrm>
          <a:off x="0" y="0"/>
          <a:ext cx="0" cy="0"/>
          <a:chOff x="0" y="0"/>
          <a:chExt cx="0" cy="0"/>
        </a:xfrm>
      </p:grpSpPr>
      <p:sp>
        <p:nvSpPr>
          <p:cNvPr id="38" name="Google Shape;38;p8"/>
          <p:cNvSpPr txBox="1"/>
          <p:nvPr>
            <p:ph idx="1" type="subTitle"/>
          </p:nvPr>
        </p:nvSpPr>
        <p:spPr>
          <a:xfrm>
            <a:off x="233400" y="10775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39" name="Google Shape;39;p8"/>
          <p:cNvSpPr txBox="1"/>
          <p:nvPr>
            <p:ph idx="2" type="subTitle"/>
          </p:nvPr>
        </p:nvSpPr>
        <p:spPr>
          <a:xfrm>
            <a:off x="233400" y="15288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0" name="Google Shape;40;p8"/>
          <p:cNvSpPr txBox="1"/>
          <p:nvPr>
            <p:ph idx="3" type="subTitle"/>
          </p:nvPr>
        </p:nvSpPr>
        <p:spPr>
          <a:xfrm>
            <a:off x="233400" y="257050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b="1" sz="2400">
                <a:solidFill>
                  <a:srgbClr val="0761AF"/>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1" name="Google Shape;41;p8"/>
          <p:cNvSpPr txBox="1"/>
          <p:nvPr>
            <p:ph idx="4" type="subTitle"/>
          </p:nvPr>
        </p:nvSpPr>
        <p:spPr>
          <a:xfrm>
            <a:off x="233400" y="3021750"/>
            <a:ext cx="5183400" cy="714300"/>
          </a:xfrm>
          <a:prstGeom prst="rect">
            <a:avLst/>
          </a:prstGeom>
        </p:spPr>
        <p:txBody>
          <a:bodyPr anchorCtr="0" anchor="t" bIns="91425" lIns="91425" spcFirstLastPara="1" rIns="91425" wrap="square" tIns="91425">
            <a:noAutofit/>
          </a:bodyPr>
          <a:lstStyle>
            <a:lvl1pPr lvl="0" rtl="0" algn="just">
              <a:spcBef>
                <a:spcPts val="600"/>
              </a:spcBef>
              <a:spcAft>
                <a:spcPts val="0"/>
              </a:spcAft>
              <a:buNone/>
              <a:defRPr sz="1800">
                <a:solidFill>
                  <a:srgbClr val="6D7076"/>
                </a:solidFill>
              </a:defRPr>
            </a:lvl1pPr>
            <a:lvl2pPr lvl="1" rtl="0" algn="just">
              <a:spcBef>
                <a:spcPts val="600"/>
              </a:spcBef>
              <a:spcAft>
                <a:spcPts val="0"/>
              </a:spcAft>
              <a:buNone/>
              <a:defRPr/>
            </a:lvl2pPr>
            <a:lvl3pPr lvl="2" rtl="0" algn="just">
              <a:spcBef>
                <a:spcPts val="600"/>
              </a:spcBef>
              <a:spcAft>
                <a:spcPts val="0"/>
              </a:spcAft>
              <a:buNone/>
              <a:defRPr/>
            </a:lvl3pPr>
            <a:lvl4pPr lvl="3" rtl="0" algn="just">
              <a:spcBef>
                <a:spcPts val="600"/>
              </a:spcBef>
              <a:spcAft>
                <a:spcPts val="0"/>
              </a:spcAft>
              <a:buNone/>
              <a:defRPr/>
            </a:lvl4pPr>
            <a:lvl5pPr lvl="4" rtl="0" algn="just">
              <a:spcBef>
                <a:spcPts val="600"/>
              </a:spcBef>
              <a:spcAft>
                <a:spcPts val="0"/>
              </a:spcAft>
              <a:buNone/>
              <a:defRPr/>
            </a:lvl5pPr>
            <a:lvl6pPr lvl="5" rtl="0" algn="just">
              <a:spcBef>
                <a:spcPts val="600"/>
              </a:spcBef>
              <a:spcAft>
                <a:spcPts val="0"/>
              </a:spcAft>
              <a:buNone/>
              <a:defRPr/>
            </a:lvl6pPr>
            <a:lvl7pPr lvl="6" rtl="0" algn="just">
              <a:spcBef>
                <a:spcPts val="600"/>
              </a:spcBef>
              <a:spcAft>
                <a:spcPts val="0"/>
              </a:spcAft>
              <a:buNone/>
              <a:defRPr/>
            </a:lvl7pPr>
            <a:lvl8pPr lvl="7" rtl="0" algn="just">
              <a:spcBef>
                <a:spcPts val="600"/>
              </a:spcBef>
              <a:spcAft>
                <a:spcPts val="0"/>
              </a:spcAft>
              <a:buNone/>
              <a:defRPr/>
            </a:lvl8pPr>
            <a:lvl9pPr lvl="8" rtl="0" algn="just">
              <a:spcBef>
                <a:spcPts val="600"/>
              </a:spcBef>
              <a:spcAft>
                <a:spcPts val="0"/>
              </a:spcAft>
              <a:buNone/>
              <a:defRPr/>
            </a:lvl9pPr>
          </a:lstStyle>
          <a:p/>
        </p:txBody>
      </p:sp>
      <p:sp>
        <p:nvSpPr>
          <p:cNvPr id="42" name="Google Shape;42;p8"/>
          <p:cNvSpPr txBox="1"/>
          <p:nvPr>
            <p:ph type="title"/>
          </p:nvPr>
        </p:nvSpPr>
        <p:spPr>
          <a:xfrm>
            <a:off x="457200" y="3"/>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012840"/>
              </a:buClr>
              <a:buSzPts val="3000"/>
              <a:buNone/>
              <a:defRPr sz="3000">
                <a:solidFill>
                  <a:srgbClr val="012840"/>
                </a:solidFil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43" name="Google Shape;43;p8"/>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b="0">
                <a:solidFill>
                  <a:srgbClr val="13294B"/>
                </a:solidFill>
              </a:defRPr>
            </a:lvl1pPr>
            <a:lvl2pPr lvl="1" rtl="0">
              <a:buNone/>
              <a:defRPr b="0">
                <a:solidFill>
                  <a:srgbClr val="13294B"/>
                </a:solidFill>
              </a:defRPr>
            </a:lvl2pPr>
            <a:lvl3pPr lvl="2" rtl="0">
              <a:buNone/>
              <a:defRPr b="0">
                <a:solidFill>
                  <a:srgbClr val="13294B"/>
                </a:solidFill>
              </a:defRPr>
            </a:lvl3pPr>
            <a:lvl4pPr lvl="3" rtl="0">
              <a:buNone/>
              <a:defRPr b="0">
                <a:solidFill>
                  <a:srgbClr val="13294B"/>
                </a:solidFill>
              </a:defRPr>
            </a:lvl4pPr>
            <a:lvl5pPr lvl="4" rtl="0">
              <a:buNone/>
              <a:defRPr b="0">
                <a:solidFill>
                  <a:srgbClr val="13294B"/>
                </a:solidFill>
              </a:defRPr>
            </a:lvl5pPr>
            <a:lvl6pPr lvl="5" rtl="0">
              <a:buNone/>
              <a:defRPr b="0">
                <a:solidFill>
                  <a:srgbClr val="13294B"/>
                </a:solidFill>
              </a:defRPr>
            </a:lvl6pPr>
            <a:lvl7pPr lvl="6" rtl="0">
              <a:buNone/>
              <a:defRPr b="0">
                <a:solidFill>
                  <a:srgbClr val="13294B"/>
                </a:solidFill>
              </a:defRPr>
            </a:lvl7pPr>
            <a:lvl8pPr lvl="7" rtl="0">
              <a:buNone/>
              <a:defRPr b="0">
                <a:solidFill>
                  <a:srgbClr val="13294B"/>
                </a:solidFill>
              </a:defRPr>
            </a:lvl8pPr>
            <a:lvl9pPr lvl="8" rtl="0">
              <a:buNone/>
              <a:defRPr b="0">
                <a:solidFill>
                  <a:srgbClr val="13294B"/>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9"/>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p:cSld name="CUSTOM_2">
    <p:spTree>
      <p:nvGrpSpPr>
        <p:cNvPr id="46" name="Shape 46"/>
        <p:cNvGrpSpPr/>
        <p:nvPr/>
      </p:nvGrpSpPr>
      <p:grpSpPr>
        <a:xfrm>
          <a:off x="0" y="0"/>
          <a:ext cx="0" cy="0"/>
          <a:chOff x="0" y="0"/>
          <a:chExt cx="0" cy="0"/>
        </a:xfrm>
      </p:grpSpPr>
      <p:sp>
        <p:nvSpPr>
          <p:cNvPr id="47" name="Google Shape;47;p10"/>
          <p:cNvSpPr txBox="1"/>
          <p:nvPr>
            <p:ph idx="1" type="subTitle"/>
          </p:nvPr>
        </p:nvSpPr>
        <p:spPr>
          <a:xfrm>
            <a:off x="1071600" y="10750"/>
            <a:ext cx="7000800" cy="7143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b="1" sz="2400">
                <a:solidFill>
                  <a:srgbClr val="13294B"/>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48" name="Google Shape;48;p10"/>
          <p:cNvSpPr txBox="1"/>
          <p:nvPr>
            <p:ph idx="2" type="subTitle"/>
          </p:nvPr>
        </p:nvSpPr>
        <p:spPr>
          <a:xfrm>
            <a:off x="344700" y="690600"/>
            <a:ext cx="8454600" cy="7143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000">
                <a:solidFill>
                  <a:srgbClr val="6D7076"/>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49" name="Google Shape;49;p10"/>
          <p:cNvSpPr txBox="1"/>
          <p:nvPr>
            <p:ph idx="12" type="sldNum"/>
          </p:nvPr>
        </p:nvSpPr>
        <p:spPr>
          <a:xfrm>
            <a:off x="8595309" y="47667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13294B"/>
              </a:buClr>
              <a:buSzPts val="3600"/>
              <a:buFont typeface="Arial"/>
              <a:buNone/>
              <a:defRPr b="1" i="0" sz="3600" u="none" cap="none" strike="noStrike">
                <a:solidFill>
                  <a:srgbClr val="13294B"/>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sbrg_logo_ucsd_blue_noshadow.png" id="8" name="Google Shape;8;p1"/>
          <p:cNvPicPr preferRelativeResize="0"/>
          <p:nvPr/>
        </p:nvPicPr>
        <p:blipFill>
          <a:blip r:embed="rId1">
            <a:alphaModFix/>
          </a:blip>
          <a:stretch>
            <a:fillRect/>
          </a:stretch>
        </p:blipFill>
        <p:spPr>
          <a:xfrm>
            <a:off x="7206236" y="4795975"/>
            <a:ext cx="1638839" cy="335150"/>
          </a:xfrm>
          <a:prstGeom prst="rect">
            <a:avLst/>
          </a:prstGeom>
          <a:noFill/>
          <a:ln>
            <a:noFill/>
          </a:ln>
        </p:spPr>
      </p:pic>
      <p:pic>
        <p:nvPicPr>
          <p:cNvPr descr="UCSanDiego-Bioengineering-Blue_Gold-CMYK.jpg" id="9" name="Google Shape;9;p1"/>
          <p:cNvPicPr preferRelativeResize="0"/>
          <p:nvPr/>
        </p:nvPicPr>
        <p:blipFill rotWithShape="1">
          <a:blip r:embed="rId2">
            <a:alphaModFix/>
          </a:blip>
          <a:srcRect b="25477" l="11159" r="11561" t="24389"/>
          <a:stretch/>
        </p:blipFill>
        <p:spPr>
          <a:xfrm>
            <a:off x="76200" y="4766750"/>
            <a:ext cx="1152198" cy="364375"/>
          </a:xfrm>
          <a:prstGeom prst="rect">
            <a:avLst/>
          </a:prstGeom>
          <a:noFill/>
          <a:ln>
            <a:noFill/>
          </a:ln>
        </p:spPr>
      </p:pic>
      <p:sp>
        <p:nvSpPr>
          <p:cNvPr id="10" name="Google Shape;10;p1"/>
          <p:cNvSpPr txBox="1"/>
          <p:nvPr>
            <p:ph idx="12" type="sldNum"/>
          </p:nvPr>
        </p:nvSpPr>
        <p:spPr>
          <a:xfrm>
            <a:off x="86329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0761AF"/>
                </a:solidFill>
              </a:defRPr>
            </a:lvl1pPr>
            <a:lvl2pPr lvl="1" rtl="0" algn="r">
              <a:buNone/>
              <a:defRPr sz="1300">
                <a:solidFill>
                  <a:srgbClr val="0761AF"/>
                </a:solidFill>
              </a:defRPr>
            </a:lvl2pPr>
            <a:lvl3pPr lvl="2" rtl="0" algn="r">
              <a:buNone/>
              <a:defRPr sz="1300">
                <a:solidFill>
                  <a:srgbClr val="0761AF"/>
                </a:solidFill>
              </a:defRPr>
            </a:lvl3pPr>
            <a:lvl4pPr lvl="3" rtl="0" algn="r">
              <a:buNone/>
              <a:defRPr sz="1300">
                <a:solidFill>
                  <a:srgbClr val="0761AF"/>
                </a:solidFill>
              </a:defRPr>
            </a:lvl4pPr>
            <a:lvl5pPr lvl="4" rtl="0" algn="r">
              <a:buNone/>
              <a:defRPr sz="1300">
                <a:solidFill>
                  <a:srgbClr val="0761AF"/>
                </a:solidFill>
              </a:defRPr>
            </a:lvl5pPr>
            <a:lvl6pPr lvl="5" rtl="0" algn="r">
              <a:buNone/>
              <a:defRPr sz="1300">
                <a:solidFill>
                  <a:srgbClr val="0761AF"/>
                </a:solidFill>
              </a:defRPr>
            </a:lvl6pPr>
            <a:lvl7pPr lvl="6" rtl="0" algn="r">
              <a:buNone/>
              <a:defRPr sz="1300">
                <a:solidFill>
                  <a:srgbClr val="0761AF"/>
                </a:solidFill>
              </a:defRPr>
            </a:lvl7pPr>
            <a:lvl8pPr lvl="7" rtl="0" algn="r">
              <a:buNone/>
              <a:defRPr sz="1300">
                <a:solidFill>
                  <a:srgbClr val="0761AF"/>
                </a:solidFill>
              </a:defRPr>
            </a:lvl8pPr>
            <a:lvl9pPr lvl="8" rtl="0" algn="r">
              <a:buNone/>
              <a:defRPr sz="1300">
                <a:solidFill>
                  <a:srgbClr val="0761AF"/>
                </a:solidFill>
              </a:defRPr>
            </a:lvl9pPr>
          </a:lstStyle>
          <a:p>
            <a:pPr indent="0" lvl="0" marL="0" rtl="0" algn="r">
              <a:spcBef>
                <a:spcPts val="0"/>
              </a:spcBef>
              <a:spcAft>
                <a:spcPts val="0"/>
              </a:spcAft>
              <a:buNone/>
            </a:pPr>
            <a:r>
              <a:rPr lang="en"/>
              <a:t>1</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4.png"/></Relationships>
</file>

<file path=ppt/slides/_rels/slide17.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31.png"/><Relationship Id="rId5" Type="http://schemas.openxmlformats.org/officeDocument/2006/relationships/image" Target="../media/image11.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journals.plos.org/ploscompbiol/article?rev=2&amp;id=10.1371/journal.pcbi.1007608" TargetMode="External"/><Relationship Id="rId4" Type="http://schemas.openxmlformats.org/officeDocument/2006/relationships/image" Target="../media/image57.png"/><Relationship Id="rId5" Type="http://schemas.openxmlformats.org/officeDocument/2006/relationships/hyperlink" Target="https://www.nature.com/articles/s41467-019-13483-w#Sec26" TargetMode="External"/><Relationship Id="rId6" Type="http://schemas.openxmlformats.org/officeDocument/2006/relationships/hyperlink" Target="https://academic.oup.com/nar/article/48/18/10157/59117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105.png"/><Relationship Id="rId5"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1.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4.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0.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7.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4.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91.png"/><Relationship Id="rId8"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3.png"/><Relationship Id="rId4" Type="http://schemas.openxmlformats.org/officeDocument/2006/relationships/image" Target="../media/image98.png"/><Relationship Id="rId5" Type="http://schemas.openxmlformats.org/officeDocument/2006/relationships/image" Target="../media/image92.png"/><Relationship Id="rId6"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ncbi.nlm.nih.gov/pmc/articles/PMC3798270/" TargetMode="External"/><Relationship Id="rId4" Type="http://schemas.openxmlformats.org/officeDocument/2006/relationships/image" Target="../media/image99.png"/><Relationship Id="rId5" Type="http://schemas.openxmlformats.org/officeDocument/2006/relationships/image" Target="../media/image94.png"/><Relationship Id="rId6"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ctrTitle"/>
          </p:nvPr>
        </p:nvSpPr>
        <p:spPr>
          <a:xfrm>
            <a:off x="685800" y="1964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Module 3: The Bitome - Genome Analysis and Machine Learning</a:t>
            </a:r>
            <a:endParaRPr sz="3600"/>
          </a:p>
        </p:txBody>
      </p:sp>
      <p:sp>
        <p:nvSpPr>
          <p:cNvPr id="81" name="Google Shape;81;p17"/>
          <p:cNvSpPr txBox="1"/>
          <p:nvPr>
            <p:ph idx="1" type="subTitle"/>
          </p:nvPr>
        </p:nvSpPr>
        <p:spPr>
          <a:xfrm>
            <a:off x="685800" y="328460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1: Quantifying the information in a bacterial genome sequence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205750" y="90800"/>
            <a:ext cx="8905500" cy="7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Example of complex eukaryotic mRNA</a:t>
            </a:r>
            <a:endParaRPr b="1" sz="3600"/>
          </a:p>
        </p:txBody>
      </p:sp>
      <p:pic>
        <p:nvPicPr>
          <p:cNvPr id="164" name="Google Shape;164;p26"/>
          <p:cNvPicPr preferRelativeResize="0"/>
          <p:nvPr/>
        </p:nvPicPr>
        <p:blipFill>
          <a:blip r:embed="rId3">
            <a:alphaModFix/>
          </a:blip>
          <a:stretch>
            <a:fillRect/>
          </a:stretch>
        </p:blipFill>
        <p:spPr>
          <a:xfrm>
            <a:off x="459400" y="685793"/>
            <a:ext cx="6229350" cy="2996314"/>
          </a:xfrm>
          <a:prstGeom prst="rect">
            <a:avLst/>
          </a:prstGeom>
          <a:noFill/>
          <a:ln>
            <a:noFill/>
          </a:ln>
        </p:spPr>
      </p:pic>
      <p:sp>
        <p:nvSpPr>
          <p:cNvPr id="165" name="Google Shape;165;p26"/>
          <p:cNvSpPr/>
          <p:nvPr/>
        </p:nvSpPr>
        <p:spPr>
          <a:xfrm>
            <a:off x="416700" y="694600"/>
            <a:ext cx="8310600" cy="309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nvSpPr>
        <p:spPr>
          <a:xfrm>
            <a:off x="354900" y="3682100"/>
            <a:ext cx="8434200" cy="1150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Introns are removed to form mature mRNA</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Different combination of exons to produce different mRNA and protein products</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36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Transcription Start Site</a:t>
            </a:r>
            <a:endParaRPr/>
          </a:p>
        </p:txBody>
      </p:sp>
      <p:pic>
        <p:nvPicPr>
          <p:cNvPr id="172" name="Google Shape;172;p27"/>
          <p:cNvPicPr preferRelativeResize="0"/>
          <p:nvPr/>
        </p:nvPicPr>
        <p:blipFill>
          <a:blip r:embed="rId3">
            <a:alphaModFix/>
          </a:blip>
          <a:stretch>
            <a:fillRect/>
          </a:stretch>
        </p:blipFill>
        <p:spPr>
          <a:xfrm>
            <a:off x="4883525" y="1644224"/>
            <a:ext cx="4260476" cy="1645600"/>
          </a:xfrm>
          <a:prstGeom prst="rect">
            <a:avLst/>
          </a:prstGeom>
          <a:noFill/>
          <a:ln>
            <a:noFill/>
          </a:ln>
        </p:spPr>
      </p:pic>
      <p:sp>
        <p:nvSpPr>
          <p:cNvPr id="173" name="Google Shape;173;p27"/>
          <p:cNvSpPr txBox="1"/>
          <p:nvPr/>
        </p:nvSpPr>
        <p:spPr>
          <a:xfrm>
            <a:off x="5801150" y="4804800"/>
            <a:ext cx="3343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Mejia-Almonte </a:t>
            </a:r>
            <a:r>
              <a:rPr i="1" lang="en" sz="1000"/>
              <a:t>et al </a:t>
            </a:r>
            <a:r>
              <a:rPr lang="en" sz="1000"/>
              <a:t>(2020) </a:t>
            </a:r>
            <a:r>
              <a:rPr i="1" lang="en" sz="1000"/>
              <a:t>Nature Reviews Genetics</a:t>
            </a:r>
            <a:endParaRPr i="1" sz="1000"/>
          </a:p>
        </p:txBody>
      </p:sp>
      <p:sp>
        <p:nvSpPr>
          <p:cNvPr id="174" name="Google Shape;174;p27"/>
          <p:cNvSpPr txBox="1"/>
          <p:nvPr/>
        </p:nvSpPr>
        <p:spPr>
          <a:xfrm>
            <a:off x="126425" y="1353675"/>
            <a:ext cx="47571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Defines the upstream end of a transcription unit (TU) and the downstream end of a promoter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Classic conserved sequence elements in the promoter contribute to transcription initiation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-10 (Pribnow) box</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-35 box</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These are sigma factor binding sites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Arguably amongst the most important locations in the genome</a:t>
            </a:r>
            <a:endParaRPr sz="1600">
              <a:solidFill>
                <a:schemeClr val="dk1"/>
              </a:solidFill>
            </a:endParaRPr>
          </a:p>
        </p:txBody>
      </p:sp>
      <p:sp>
        <p:nvSpPr>
          <p:cNvPr id="175" name="Google Shape;175;p27"/>
          <p:cNvSpPr/>
          <p:nvPr/>
        </p:nvSpPr>
        <p:spPr>
          <a:xfrm>
            <a:off x="8143875" y="3372775"/>
            <a:ext cx="203700" cy="572700"/>
          </a:xfrm>
          <a:prstGeom prst="upArrow">
            <a:avLst>
              <a:gd fmla="val 50000" name="adj1"/>
              <a:gd fmla="val 50000" name="adj2"/>
            </a:avLst>
          </a:prstGeom>
          <a:solidFill>
            <a:srgbClr val="CC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234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Regulation of Transcription Initiation</a:t>
            </a:r>
            <a:endParaRPr/>
          </a:p>
        </p:txBody>
      </p:sp>
      <p:sp>
        <p:nvSpPr>
          <p:cNvPr id="181" name="Google Shape;181;p28"/>
          <p:cNvSpPr/>
          <p:nvPr/>
        </p:nvSpPr>
        <p:spPr>
          <a:xfrm>
            <a:off x="393950" y="1434203"/>
            <a:ext cx="7303800" cy="2211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8"/>
          <p:cNvSpPr/>
          <p:nvPr/>
        </p:nvSpPr>
        <p:spPr>
          <a:xfrm>
            <a:off x="4726164" y="1434203"/>
            <a:ext cx="2971500" cy="2211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2828986" y="1434203"/>
            <a:ext cx="1216800" cy="221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pribnow(-10)</a:t>
            </a:r>
            <a:endParaRPr/>
          </a:p>
        </p:txBody>
      </p:sp>
      <p:sp>
        <p:nvSpPr>
          <p:cNvPr id="184" name="Google Shape;184;p28"/>
          <p:cNvSpPr/>
          <p:nvPr/>
        </p:nvSpPr>
        <p:spPr>
          <a:xfrm>
            <a:off x="755457" y="1434203"/>
            <a:ext cx="1216800" cy="221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-35 Region</a:t>
            </a:r>
            <a:endParaRPr/>
          </a:p>
        </p:txBody>
      </p:sp>
      <p:sp>
        <p:nvSpPr>
          <p:cNvPr id="185" name="Google Shape;185;p28"/>
          <p:cNvSpPr txBox="1"/>
          <p:nvPr/>
        </p:nvSpPr>
        <p:spPr>
          <a:xfrm>
            <a:off x="4571130" y="1575533"/>
            <a:ext cx="4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a:t>
            </a:r>
            <a:endParaRPr b="1"/>
          </a:p>
        </p:txBody>
      </p:sp>
      <p:cxnSp>
        <p:nvCxnSpPr>
          <p:cNvPr id="186" name="Google Shape;186;p28"/>
          <p:cNvCxnSpPr/>
          <p:nvPr/>
        </p:nvCxnSpPr>
        <p:spPr>
          <a:xfrm>
            <a:off x="4726164" y="1544695"/>
            <a:ext cx="2245200" cy="0"/>
          </a:xfrm>
          <a:prstGeom prst="straightConnector1">
            <a:avLst/>
          </a:prstGeom>
          <a:noFill/>
          <a:ln cap="flat" cmpd="sng" w="19050">
            <a:solidFill>
              <a:srgbClr val="000000"/>
            </a:solidFill>
            <a:prstDash val="solid"/>
            <a:round/>
            <a:headEnd len="med" w="med" type="oval"/>
            <a:tailEnd len="med" w="med" type="triangle"/>
          </a:ln>
        </p:spPr>
      </p:cxnSp>
      <p:sp>
        <p:nvSpPr>
          <p:cNvPr id="187" name="Google Shape;187;p28"/>
          <p:cNvSpPr/>
          <p:nvPr/>
        </p:nvSpPr>
        <p:spPr>
          <a:xfrm>
            <a:off x="755457" y="1085334"/>
            <a:ext cx="3409500" cy="1150200"/>
          </a:xfrm>
          <a:prstGeom prst="ellipse">
            <a:avLst/>
          </a:prstGeom>
          <a:no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3C78D8"/>
                </a:solidFill>
              </a:rPr>
              <a:t>σ factor</a:t>
            </a:r>
            <a:r>
              <a:rPr lang="en" sz="2000"/>
              <a:t> </a:t>
            </a:r>
            <a:endParaRPr sz="2000"/>
          </a:p>
        </p:txBody>
      </p:sp>
      <p:sp>
        <p:nvSpPr>
          <p:cNvPr id="188" name="Google Shape;188;p28"/>
          <p:cNvSpPr/>
          <p:nvPr/>
        </p:nvSpPr>
        <p:spPr>
          <a:xfrm>
            <a:off x="393950" y="930775"/>
            <a:ext cx="4503900" cy="1887000"/>
          </a:xfrm>
          <a:prstGeom prst="ellipse">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sz="1500">
                <a:solidFill>
                  <a:srgbClr val="EA9999"/>
                </a:solidFill>
              </a:rPr>
              <a:t>RNA Polymerase</a:t>
            </a:r>
            <a:endParaRPr b="1" sz="1500">
              <a:solidFill>
                <a:srgbClr val="EA9999"/>
              </a:solidFill>
            </a:endParaRPr>
          </a:p>
        </p:txBody>
      </p:sp>
      <p:sp>
        <p:nvSpPr>
          <p:cNvPr id="189" name="Google Shape;189;p28"/>
          <p:cNvSpPr txBox="1"/>
          <p:nvPr/>
        </p:nvSpPr>
        <p:spPr>
          <a:xfrm>
            <a:off x="4224225" y="2006550"/>
            <a:ext cx="143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Transcription start site</a:t>
            </a:r>
            <a:endParaRPr/>
          </a:p>
        </p:txBody>
      </p:sp>
      <p:pic>
        <p:nvPicPr>
          <p:cNvPr id="190" name="Google Shape;190;p28"/>
          <p:cNvPicPr preferRelativeResize="0"/>
          <p:nvPr/>
        </p:nvPicPr>
        <p:blipFill rotWithShape="1">
          <a:blip r:embed="rId3">
            <a:alphaModFix/>
          </a:blip>
          <a:srcRect b="0" l="17607" r="15006" t="2940"/>
          <a:stretch/>
        </p:blipFill>
        <p:spPr>
          <a:xfrm>
            <a:off x="393950" y="2817775"/>
            <a:ext cx="5193815" cy="2261925"/>
          </a:xfrm>
          <a:prstGeom prst="rect">
            <a:avLst/>
          </a:prstGeom>
          <a:noFill/>
          <a:ln>
            <a:noFill/>
          </a:ln>
        </p:spPr>
      </p:pic>
      <p:sp>
        <p:nvSpPr>
          <p:cNvPr id="191" name="Google Shape;191;p28"/>
          <p:cNvSpPr txBox="1"/>
          <p:nvPr/>
        </p:nvSpPr>
        <p:spPr>
          <a:xfrm>
            <a:off x="5719900" y="2006538"/>
            <a:ext cx="3170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Sigma factor</a:t>
            </a:r>
            <a:r>
              <a:rPr lang="en"/>
              <a:t> recognizes promoter sequence, enables </a:t>
            </a:r>
            <a:r>
              <a:rPr b="1" lang="en"/>
              <a:t>RNAP</a:t>
            </a:r>
            <a:r>
              <a:rPr lang="en"/>
              <a:t> binding, and then initiate transcription.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TF binds to promoter sequence to regulate the transcription rate, repression or activation. The interactions between regulators and genes form the </a:t>
            </a:r>
            <a:r>
              <a:rPr b="1" lang="en"/>
              <a:t>transcription regulatory network</a:t>
            </a:r>
            <a:r>
              <a:rPr lang="en"/>
              <a:t>, which could be determined by </a:t>
            </a:r>
            <a:r>
              <a:rPr b="1" lang="en"/>
              <a:t>ChIP-seq</a:t>
            </a:r>
            <a:r>
              <a:rPr lang="en"/>
              <a:t> experiments or </a:t>
            </a:r>
            <a:r>
              <a:rPr b="1" lang="en"/>
              <a:t>independent component analysis.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91800" y="155794"/>
            <a:ext cx="8360400" cy="491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 sz="3000">
                <a:solidFill>
                  <a:srgbClr val="941100"/>
                </a:solidFill>
              </a:rPr>
              <a:t>Regulons, Stimulons and TRNs</a:t>
            </a:r>
            <a:endParaRPr sz="3000">
              <a:solidFill>
                <a:srgbClr val="941100"/>
              </a:solidFill>
            </a:endParaRPr>
          </a:p>
        </p:txBody>
      </p:sp>
      <p:sp>
        <p:nvSpPr>
          <p:cNvPr id="198" name="Google Shape;198;p29"/>
          <p:cNvSpPr txBox="1"/>
          <p:nvPr/>
        </p:nvSpPr>
        <p:spPr>
          <a:xfrm>
            <a:off x="2857500" y="5036344"/>
            <a:ext cx="73479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99" name="Google Shape;199;p29"/>
          <p:cNvPicPr preferRelativeResize="0"/>
          <p:nvPr/>
        </p:nvPicPr>
        <p:blipFill>
          <a:blip r:embed="rId3">
            <a:alphaModFix/>
          </a:blip>
          <a:stretch>
            <a:fillRect/>
          </a:stretch>
        </p:blipFill>
        <p:spPr>
          <a:xfrm>
            <a:off x="391800" y="647981"/>
            <a:ext cx="6295386" cy="2116650"/>
          </a:xfrm>
          <a:prstGeom prst="rect">
            <a:avLst/>
          </a:prstGeom>
          <a:noFill/>
          <a:ln>
            <a:noFill/>
          </a:ln>
        </p:spPr>
      </p:pic>
      <p:sp>
        <p:nvSpPr>
          <p:cNvPr id="200" name="Google Shape;200;p29"/>
          <p:cNvSpPr txBox="1"/>
          <p:nvPr/>
        </p:nvSpPr>
        <p:spPr>
          <a:xfrm>
            <a:off x="1259350" y="4916325"/>
            <a:ext cx="76386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rgbClr val="111111"/>
                </a:solidFill>
                <a:latin typeface="Roboto"/>
                <a:ea typeface="Roboto"/>
                <a:cs typeface="Roboto"/>
                <a:sym typeface="Roboto"/>
              </a:rPr>
              <a:t>Adaptive Responses by Transcriptional Regulators to small molecules in Prokaryotes Structural studies of two bacterial one-component signal transduction systems DntR and HpNikR, Thesis: Cyril Dian</a:t>
            </a:r>
            <a:endParaRPr sz="500">
              <a:latin typeface="Calibri"/>
              <a:ea typeface="Calibri"/>
              <a:cs typeface="Calibri"/>
              <a:sym typeface="Calibri"/>
            </a:endParaRPr>
          </a:p>
        </p:txBody>
      </p:sp>
      <p:sp>
        <p:nvSpPr>
          <p:cNvPr id="201" name="Google Shape;201;p29"/>
          <p:cNvSpPr/>
          <p:nvPr/>
        </p:nvSpPr>
        <p:spPr>
          <a:xfrm>
            <a:off x="398875" y="651056"/>
            <a:ext cx="8389200" cy="212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txBox="1"/>
          <p:nvPr/>
        </p:nvSpPr>
        <p:spPr>
          <a:xfrm>
            <a:off x="398875" y="2778244"/>
            <a:ext cx="8609400" cy="22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libri"/>
                <a:ea typeface="Calibri"/>
                <a:cs typeface="Calibri"/>
                <a:sym typeface="Calibri"/>
              </a:rPr>
              <a:t>TUs contain information about TFs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b="1" lang="en" sz="1900">
                <a:solidFill>
                  <a:schemeClr val="dk1"/>
                </a:solidFill>
                <a:latin typeface="Calibri"/>
                <a:ea typeface="Calibri"/>
                <a:cs typeface="Calibri"/>
                <a:sym typeface="Calibri"/>
              </a:rPr>
              <a:t>Regulon:</a:t>
            </a:r>
            <a:r>
              <a:rPr lang="en" sz="1900">
                <a:solidFill>
                  <a:schemeClr val="dk1"/>
                </a:solidFill>
                <a:latin typeface="Calibri"/>
                <a:ea typeface="Calibri"/>
                <a:cs typeface="Calibri"/>
                <a:sym typeface="Calibri"/>
              </a:rPr>
              <a:t>  A single environmental signal can act on many promoters to regulate the expression of related gene clusters (A, B, C, and so on)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b="1" lang="en" sz="1900">
                <a:solidFill>
                  <a:schemeClr val="dk1"/>
                </a:solidFill>
                <a:latin typeface="Calibri"/>
                <a:ea typeface="Calibri"/>
                <a:cs typeface="Calibri"/>
                <a:sym typeface="Calibri"/>
              </a:rPr>
              <a:t>Stimulon:</a:t>
            </a:r>
            <a:r>
              <a:rPr lang="en" sz="1900">
                <a:solidFill>
                  <a:schemeClr val="dk1"/>
                </a:solidFill>
                <a:latin typeface="Calibri"/>
                <a:ea typeface="Calibri"/>
                <a:cs typeface="Calibri"/>
                <a:sym typeface="Calibri"/>
              </a:rPr>
              <a:t> A  given environmental acts on various TRs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b="1" lang="en" sz="1900">
                <a:solidFill>
                  <a:schemeClr val="dk1"/>
                </a:solidFill>
                <a:latin typeface="Calibri"/>
                <a:ea typeface="Calibri"/>
                <a:cs typeface="Calibri"/>
                <a:sym typeface="Calibri"/>
              </a:rPr>
              <a:t>TRN:</a:t>
            </a:r>
            <a:r>
              <a:rPr lang="en" sz="1900">
                <a:solidFill>
                  <a:schemeClr val="dk1"/>
                </a:solidFill>
                <a:latin typeface="Calibri"/>
                <a:ea typeface="Calibri"/>
                <a:cs typeface="Calibri"/>
                <a:sym typeface="Calibri"/>
              </a:rPr>
              <a:t>  A set of signals, act on various signals and hence a wide array of gene clusters</a:t>
            </a:r>
            <a:endParaRPr sz="19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57200" y="224344"/>
            <a:ext cx="8229600" cy="651300"/>
          </a:xfrm>
          <a:prstGeom prst="rect">
            <a:avLst/>
          </a:prstGeom>
          <a:noFill/>
          <a:ln>
            <a:noFill/>
          </a:ln>
        </p:spPr>
        <p:txBody>
          <a:bodyPr anchorCtr="0" anchor="ctr" bIns="50800" lIns="50800" spcFirstLastPara="1" rIns="50800" wrap="square" tIns="50800">
            <a:noAutofit/>
          </a:bodyPr>
          <a:lstStyle/>
          <a:p>
            <a:pPr indent="0" lvl="0" marL="40638" rtl="0" algn="ctr">
              <a:lnSpc>
                <a:spcPct val="100000"/>
              </a:lnSpc>
              <a:spcBef>
                <a:spcPts val="0"/>
              </a:spcBef>
              <a:spcAft>
                <a:spcPts val="0"/>
              </a:spcAft>
              <a:buClr>
                <a:srgbClr val="941100"/>
              </a:buClr>
              <a:buSzPts val="4400"/>
              <a:buFont typeface="Calibri"/>
              <a:buNone/>
            </a:pPr>
            <a:r>
              <a:rPr b="1" lang="en" sz="4000"/>
              <a:t>Metastructure of the genome</a:t>
            </a:r>
            <a:endParaRPr b="1" sz="4000"/>
          </a:p>
        </p:txBody>
      </p:sp>
      <p:sp>
        <p:nvSpPr>
          <p:cNvPr id="208" name="Google Shape;208;p30"/>
          <p:cNvSpPr txBox="1"/>
          <p:nvPr/>
        </p:nvSpPr>
        <p:spPr>
          <a:xfrm>
            <a:off x="3059564" y="4853675"/>
            <a:ext cx="3024900" cy="238200"/>
          </a:xfrm>
          <a:prstGeom prst="rect">
            <a:avLst/>
          </a:prstGeom>
          <a:noFill/>
          <a:ln>
            <a:noFill/>
          </a:ln>
        </p:spPr>
        <p:txBody>
          <a:bodyPr anchorCtr="0" anchor="t" bIns="50800" lIns="50800" spcFirstLastPara="1" rIns="50800" wrap="square" tIns="50800">
            <a:noAutofit/>
          </a:bodyPr>
          <a:lstStyle/>
          <a:p>
            <a:pPr indent="0" lvl="0" marL="0" marR="0" rtl="0" algn="l">
              <a:spcBef>
                <a:spcPts val="0"/>
              </a:spcBef>
              <a:spcAft>
                <a:spcPts val="0"/>
              </a:spcAft>
              <a:buNone/>
            </a:pPr>
            <a:r>
              <a:rPr b="0" i="1" lang="en" sz="1400" u="none" cap="none" strike="noStrike">
                <a:solidFill>
                  <a:srgbClr val="1A1A18"/>
                </a:solidFill>
                <a:latin typeface="Calibri"/>
                <a:ea typeface="Calibri"/>
                <a:cs typeface="Calibri"/>
                <a:sym typeface="Calibri"/>
              </a:rPr>
              <a:t>Genome Research</a:t>
            </a:r>
            <a:r>
              <a:rPr b="0" i="0" lang="en" sz="1400" u="none" cap="none" strike="noStrike">
                <a:solidFill>
                  <a:srgbClr val="1A1A18"/>
                </a:solidFill>
                <a:latin typeface="Calibri"/>
                <a:ea typeface="Calibri"/>
                <a:cs typeface="Calibri"/>
                <a:sym typeface="Calibri"/>
              </a:rPr>
              <a:t>, </a:t>
            </a:r>
            <a:r>
              <a:rPr b="1" i="0" lang="en" sz="1400" u="none" cap="none" strike="noStrike">
                <a:solidFill>
                  <a:srgbClr val="1A1A18"/>
                </a:solidFill>
                <a:latin typeface="Calibri"/>
                <a:ea typeface="Calibri"/>
                <a:cs typeface="Calibri"/>
                <a:sym typeface="Calibri"/>
              </a:rPr>
              <a:t>20</a:t>
            </a:r>
            <a:r>
              <a:rPr b="0" i="0" lang="en" sz="1400" u="none" cap="none" strike="noStrike">
                <a:solidFill>
                  <a:srgbClr val="1A1A18"/>
                </a:solidFill>
                <a:latin typeface="Calibri"/>
                <a:ea typeface="Calibri"/>
                <a:cs typeface="Calibri"/>
                <a:sym typeface="Calibri"/>
              </a:rPr>
              <a:t>:1304–1311, 2010.</a:t>
            </a:r>
            <a:endParaRPr/>
          </a:p>
        </p:txBody>
      </p:sp>
      <p:grpSp>
        <p:nvGrpSpPr>
          <p:cNvPr id="209" name="Google Shape;209;p30"/>
          <p:cNvGrpSpPr/>
          <p:nvPr/>
        </p:nvGrpSpPr>
        <p:grpSpPr>
          <a:xfrm>
            <a:off x="228600" y="819157"/>
            <a:ext cx="4067175" cy="3995730"/>
            <a:chOff x="0" y="0"/>
            <a:chExt cx="5422900" cy="5327640"/>
          </a:xfrm>
        </p:grpSpPr>
        <p:pic>
          <p:nvPicPr>
            <p:cNvPr descr="droppedImage.pdf" id="210" name="Google Shape;210;p30"/>
            <p:cNvPicPr preferRelativeResize="0"/>
            <p:nvPr/>
          </p:nvPicPr>
          <p:blipFill rotWithShape="1">
            <a:blip r:embed="rId3">
              <a:alphaModFix/>
            </a:blip>
            <a:srcRect b="0" l="0" r="0" t="0"/>
            <a:stretch/>
          </p:blipFill>
          <p:spPr>
            <a:xfrm>
              <a:off x="215900" y="139700"/>
              <a:ext cx="4991101" cy="4768841"/>
            </a:xfrm>
            <a:prstGeom prst="rect">
              <a:avLst/>
            </a:prstGeom>
            <a:noFill/>
            <a:ln>
              <a:noFill/>
            </a:ln>
          </p:spPr>
        </p:pic>
        <p:pic>
          <p:nvPicPr>
            <p:cNvPr descr="droppedImage.pdf" id="211" name="Google Shape;211;p30"/>
            <p:cNvPicPr preferRelativeResize="0"/>
            <p:nvPr/>
          </p:nvPicPr>
          <p:blipFill rotWithShape="1">
            <a:blip r:embed="rId4">
              <a:alphaModFix/>
            </a:blip>
            <a:srcRect b="0" l="0" r="0" t="0"/>
            <a:stretch/>
          </p:blipFill>
          <p:spPr>
            <a:xfrm>
              <a:off x="0" y="0"/>
              <a:ext cx="5422900" cy="5327640"/>
            </a:xfrm>
            <a:prstGeom prst="rect">
              <a:avLst/>
            </a:prstGeom>
            <a:noFill/>
            <a:ln>
              <a:noFill/>
            </a:ln>
          </p:spPr>
        </p:pic>
      </p:grpSp>
      <p:sp>
        <p:nvSpPr>
          <p:cNvPr id="212" name="Google Shape;212;p30"/>
          <p:cNvSpPr/>
          <p:nvPr/>
        </p:nvSpPr>
        <p:spPr>
          <a:xfrm>
            <a:off x="5200100" y="973175"/>
            <a:ext cx="36891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Organizational levels: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Functional annotation</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Operational annotation</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Structural annotation</a:t>
            </a:r>
            <a:endParaRPr sz="1800">
              <a:solidFill>
                <a:schemeClr val="dk1"/>
              </a:solidFill>
              <a:latin typeface="Calibri"/>
              <a:ea typeface="Calibri"/>
              <a:cs typeface="Calibri"/>
              <a:sym typeface="Calibri"/>
            </a:endParaRPr>
          </a:p>
        </p:txBody>
      </p:sp>
      <p:sp>
        <p:nvSpPr>
          <p:cNvPr id="213" name="Google Shape;213;p30"/>
          <p:cNvSpPr/>
          <p:nvPr/>
        </p:nvSpPr>
        <p:spPr>
          <a:xfrm>
            <a:off x="4453217" y="2433250"/>
            <a:ext cx="237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295400" y="51075"/>
            <a:ext cx="8153400" cy="594300"/>
          </a:xfrm>
          <a:prstGeom prst="rect">
            <a:avLst/>
          </a:prstGeom>
          <a:noFill/>
          <a:ln>
            <a:noFill/>
          </a:ln>
        </p:spPr>
        <p:txBody>
          <a:bodyPr anchorCtr="0" anchor="ctr" bIns="50800" lIns="50800" spcFirstLastPara="1" rIns="50800" wrap="square" tIns="50800">
            <a:noAutofit/>
          </a:bodyPr>
          <a:lstStyle/>
          <a:p>
            <a:pPr indent="0" lvl="0" marL="40638" rtl="0" algn="ctr">
              <a:lnSpc>
                <a:spcPct val="100000"/>
              </a:lnSpc>
              <a:spcBef>
                <a:spcPts val="0"/>
              </a:spcBef>
              <a:spcAft>
                <a:spcPts val="0"/>
              </a:spcAft>
              <a:buClr>
                <a:srgbClr val="941100"/>
              </a:buClr>
              <a:buSzPts val="4400"/>
              <a:buFont typeface="Calibri"/>
              <a:buNone/>
            </a:pPr>
            <a:r>
              <a:rPr b="1" lang="en"/>
              <a:t>Multi-omics data integration</a:t>
            </a:r>
            <a:endParaRPr b="1"/>
          </a:p>
        </p:txBody>
      </p:sp>
      <p:sp>
        <p:nvSpPr>
          <p:cNvPr id="219" name="Google Shape;219;p31"/>
          <p:cNvSpPr txBox="1"/>
          <p:nvPr/>
        </p:nvSpPr>
        <p:spPr>
          <a:xfrm>
            <a:off x="5563849" y="4916119"/>
            <a:ext cx="3576300" cy="1138800"/>
          </a:xfrm>
          <a:prstGeom prst="rect">
            <a:avLst/>
          </a:prstGeom>
          <a:noFill/>
          <a:ln>
            <a:noFill/>
          </a:ln>
        </p:spPr>
        <p:txBody>
          <a:bodyPr anchorCtr="0" anchor="t" bIns="50800" lIns="50800" spcFirstLastPara="1" rIns="50800" wrap="square" tIns="50800">
            <a:noAutofit/>
          </a:bodyPr>
          <a:lstStyle/>
          <a:p>
            <a:pPr indent="0" lvl="0" marL="0" marR="0" rtl="0" algn="l">
              <a:spcBef>
                <a:spcPts val="0"/>
              </a:spcBef>
              <a:spcAft>
                <a:spcPts val="0"/>
              </a:spcAft>
              <a:buNone/>
            </a:pPr>
            <a:r>
              <a:rPr i="0" lang="en" sz="1400">
                <a:solidFill>
                  <a:srgbClr val="000000"/>
                </a:solidFill>
                <a:latin typeface="Arial"/>
                <a:ea typeface="Arial"/>
                <a:cs typeface="Arial"/>
                <a:sym typeface="Arial"/>
              </a:rPr>
              <a:t>Latif*, Lerman* et al.</a:t>
            </a:r>
            <a:r>
              <a:rPr i="1" lang="en" sz="1400">
                <a:solidFill>
                  <a:srgbClr val="000000"/>
                </a:solidFill>
                <a:latin typeface="Arial"/>
                <a:ea typeface="Arial"/>
                <a:cs typeface="Arial"/>
                <a:sym typeface="Arial"/>
              </a:rPr>
              <a:t> PLOS Genetics </a:t>
            </a:r>
            <a:r>
              <a:rPr i="0" lang="en" sz="1400">
                <a:solidFill>
                  <a:srgbClr val="000000"/>
                </a:solidFill>
                <a:latin typeface="Arial"/>
                <a:ea typeface="Arial"/>
                <a:cs typeface="Arial"/>
                <a:sym typeface="Arial"/>
              </a:rPr>
              <a:t>(2013)</a:t>
            </a:r>
            <a:endParaRPr i="0" sz="800">
              <a:solidFill>
                <a:schemeClr val="dk1"/>
              </a:solidFill>
              <a:latin typeface="Arial"/>
              <a:ea typeface="Arial"/>
              <a:cs typeface="Arial"/>
              <a:sym typeface="Arial"/>
            </a:endParaRPr>
          </a:p>
          <a:p>
            <a:pPr indent="0" lvl="0" marL="0" marR="0" rtl="0" algn="l">
              <a:spcBef>
                <a:spcPts val="0"/>
              </a:spcBef>
              <a:spcAft>
                <a:spcPts val="0"/>
              </a:spcAft>
              <a:buNone/>
            </a:pPr>
            <a:br>
              <a:rPr i="0" lang="en" sz="3200">
                <a:solidFill>
                  <a:schemeClr val="dk1"/>
                </a:solidFill>
                <a:latin typeface="Arial"/>
                <a:ea typeface="Arial"/>
                <a:cs typeface="Arial"/>
                <a:sym typeface="Arial"/>
              </a:rPr>
            </a:br>
            <a:endParaRPr i="0" sz="3200">
              <a:solidFill>
                <a:schemeClr val="dk1"/>
              </a:solidFill>
              <a:latin typeface="Arial"/>
              <a:ea typeface="Arial"/>
              <a:cs typeface="Arial"/>
              <a:sym typeface="Arial"/>
            </a:endParaRPr>
          </a:p>
          <a:p>
            <a:pPr indent="0" lvl="0" marL="0" marR="0" rtl="0" algn="l">
              <a:spcBef>
                <a:spcPts val="0"/>
              </a:spcBef>
              <a:spcAft>
                <a:spcPts val="0"/>
              </a:spcAft>
              <a:buNone/>
            </a:pPr>
            <a:r>
              <a:t/>
            </a:r>
            <a:endParaRPr i="1" sz="1400">
              <a:solidFill>
                <a:srgbClr val="1A1A18"/>
              </a:solidFill>
              <a:latin typeface="Calibri"/>
              <a:ea typeface="Calibri"/>
              <a:cs typeface="Calibri"/>
              <a:sym typeface="Calibri"/>
            </a:endParaRPr>
          </a:p>
        </p:txBody>
      </p:sp>
      <p:sp>
        <p:nvSpPr>
          <p:cNvPr id="220" name="Google Shape;220;p31"/>
          <p:cNvSpPr/>
          <p:nvPr/>
        </p:nvSpPr>
        <p:spPr>
          <a:xfrm>
            <a:off x="4453217" y="2433250"/>
            <a:ext cx="237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21" name="Google Shape;221;p31"/>
          <p:cNvSpPr/>
          <p:nvPr/>
        </p:nvSpPr>
        <p:spPr>
          <a:xfrm>
            <a:off x="4453217" y="2433250"/>
            <a:ext cx="237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descr="https://lh3.googleusercontent.com/rGGnWluCbtAKPZ_JFeIoDLm4SZ7pg5AbcrpICE9yx-WZQYpRsq3_jDwRiiTRMTeuoPPVYtax5YKvRehePVDzwrUSOVKeM_azkX0DOKkmdnod4T5NChFHL2Ask_FiRarY_1G_k6TaXdQ" id="222" name="Google Shape;222;p31"/>
          <p:cNvPicPr preferRelativeResize="0"/>
          <p:nvPr/>
        </p:nvPicPr>
        <p:blipFill rotWithShape="1">
          <a:blip r:embed="rId3">
            <a:alphaModFix/>
          </a:blip>
          <a:srcRect b="0" l="0" r="0" t="0"/>
          <a:stretch/>
        </p:blipFill>
        <p:spPr>
          <a:xfrm>
            <a:off x="1616275" y="1265231"/>
            <a:ext cx="4104991" cy="3588807"/>
          </a:xfrm>
          <a:prstGeom prst="rect">
            <a:avLst/>
          </a:prstGeom>
          <a:noFill/>
          <a:ln>
            <a:noFill/>
          </a:ln>
        </p:spPr>
      </p:pic>
      <p:sp>
        <p:nvSpPr>
          <p:cNvPr id="223" name="Google Shape;223;p31"/>
          <p:cNvSpPr/>
          <p:nvPr/>
        </p:nvSpPr>
        <p:spPr>
          <a:xfrm>
            <a:off x="1654550" y="1240913"/>
            <a:ext cx="5435100" cy="358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nvSpPr>
        <p:spPr>
          <a:xfrm>
            <a:off x="295400" y="504006"/>
            <a:ext cx="84609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libri"/>
                <a:ea typeface="Calibri"/>
                <a:cs typeface="Calibri"/>
                <a:sym typeface="Calibri"/>
              </a:rPr>
              <a:t>Data from experimental and computational methods can be integrated to uncover the fundamental architecture of the genome and biological regularities</a:t>
            </a:r>
            <a:endParaRPr sz="2000">
              <a:solidFill>
                <a:schemeClr val="dk1"/>
              </a:solidFill>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The Bitome: Experimental Data mapped to the genome</a:t>
            </a:r>
            <a:endParaRPr sz="2400"/>
          </a:p>
        </p:txBody>
      </p:sp>
      <p:pic>
        <p:nvPicPr>
          <p:cNvPr id="230" name="Google Shape;230;p32"/>
          <p:cNvPicPr preferRelativeResize="0"/>
          <p:nvPr/>
        </p:nvPicPr>
        <p:blipFill>
          <a:blip r:embed="rId3">
            <a:alphaModFix/>
          </a:blip>
          <a:stretch>
            <a:fillRect/>
          </a:stretch>
        </p:blipFill>
        <p:spPr>
          <a:xfrm>
            <a:off x="2012375" y="857400"/>
            <a:ext cx="4587761" cy="3820973"/>
          </a:xfrm>
          <a:prstGeom prst="rect">
            <a:avLst/>
          </a:prstGeom>
          <a:noFill/>
          <a:ln>
            <a:noFill/>
          </a:ln>
        </p:spPr>
      </p:pic>
      <p:sp>
        <p:nvSpPr>
          <p:cNvPr id="231" name="Google Shape;231;p32"/>
          <p:cNvSpPr txBox="1"/>
          <p:nvPr/>
        </p:nvSpPr>
        <p:spPr>
          <a:xfrm>
            <a:off x="3646650" y="4835700"/>
            <a:ext cx="3000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https://academic.oup.com/nar/article/48/18/10157/5911745</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519250" y="72950"/>
            <a:ext cx="7772400" cy="687600"/>
          </a:xfrm>
          <a:prstGeom prst="rect">
            <a:avLst/>
          </a:prstGeom>
          <a:noFill/>
          <a:ln>
            <a:noFill/>
          </a:ln>
        </p:spPr>
        <p:txBody>
          <a:bodyPr anchorCtr="0" anchor="t" bIns="38100" lIns="38100" spcFirstLastPara="1" rIns="38100" wrap="square" tIns="38100">
            <a:noAutofit/>
          </a:bodyPr>
          <a:lstStyle/>
          <a:p>
            <a:pPr indent="0" lvl="0" marL="0" marR="0" rtl="0" algn="l">
              <a:lnSpc>
                <a:spcPct val="100000"/>
              </a:lnSpc>
              <a:spcBef>
                <a:spcPts val="0"/>
              </a:spcBef>
              <a:spcAft>
                <a:spcPts val="0"/>
              </a:spcAft>
              <a:buClr>
                <a:srgbClr val="A13E0D"/>
              </a:buClr>
              <a:buSzPts val="4000"/>
              <a:buFont typeface="Calibri"/>
              <a:buNone/>
            </a:pPr>
            <a:r>
              <a:rPr lang="en" sz="2600" cap="none">
                <a:solidFill>
                  <a:srgbClr val="980000"/>
                </a:solidFill>
              </a:rPr>
              <a:t>Different </a:t>
            </a:r>
            <a:r>
              <a:rPr lang="en" sz="2600">
                <a:solidFill>
                  <a:srgbClr val="980000"/>
                </a:solidFill>
              </a:rPr>
              <a:t>Data Types</a:t>
            </a:r>
            <a:r>
              <a:rPr lang="en" sz="2600" cap="none">
                <a:solidFill>
                  <a:srgbClr val="980000"/>
                </a:solidFill>
              </a:rPr>
              <a:t> Contributing To the Bitome</a:t>
            </a:r>
            <a:endParaRPr sz="2600" cap="none">
              <a:solidFill>
                <a:srgbClr val="980000"/>
              </a:solidFill>
            </a:endParaRPr>
          </a:p>
        </p:txBody>
      </p:sp>
      <p:pic>
        <p:nvPicPr>
          <p:cNvPr id="237" name="Google Shape;237;p33"/>
          <p:cNvPicPr preferRelativeResize="0"/>
          <p:nvPr/>
        </p:nvPicPr>
        <p:blipFill rotWithShape="1">
          <a:blip r:embed="rId3">
            <a:alphaModFix/>
          </a:blip>
          <a:srcRect b="0" l="0" r="0" t="0"/>
          <a:stretch/>
        </p:blipFill>
        <p:spPr>
          <a:xfrm>
            <a:off x="2843275" y="3071892"/>
            <a:ext cx="647904" cy="634960"/>
          </a:xfrm>
          <a:prstGeom prst="rect">
            <a:avLst/>
          </a:prstGeom>
          <a:noFill/>
          <a:ln>
            <a:noFill/>
          </a:ln>
        </p:spPr>
      </p:pic>
      <p:sp>
        <p:nvSpPr>
          <p:cNvPr id="238" name="Google Shape;238;p33"/>
          <p:cNvSpPr txBox="1"/>
          <p:nvPr/>
        </p:nvSpPr>
        <p:spPr>
          <a:xfrm>
            <a:off x="2722600" y="2896089"/>
            <a:ext cx="1257600" cy="13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Interface regions</a:t>
            </a:r>
            <a:endParaRPr sz="1000">
              <a:solidFill>
                <a:schemeClr val="dk1"/>
              </a:solidFill>
              <a:latin typeface="Calibri"/>
              <a:ea typeface="Calibri"/>
              <a:cs typeface="Calibri"/>
              <a:sym typeface="Calibri"/>
            </a:endParaRPr>
          </a:p>
        </p:txBody>
      </p:sp>
      <p:pic>
        <p:nvPicPr>
          <p:cNvPr id="239" name="Google Shape;239;p33"/>
          <p:cNvPicPr preferRelativeResize="0"/>
          <p:nvPr/>
        </p:nvPicPr>
        <p:blipFill rotWithShape="1">
          <a:blip r:embed="rId4">
            <a:alphaModFix/>
          </a:blip>
          <a:srcRect b="0" l="0" r="0" t="0"/>
          <a:stretch/>
        </p:blipFill>
        <p:spPr>
          <a:xfrm>
            <a:off x="6685531" y="1439176"/>
            <a:ext cx="1185657" cy="1166130"/>
          </a:xfrm>
          <a:prstGeom prst="rect">
            <a:avLst/>
          </a:prstGeom>
          <a:noFill/>
          <a:ln>
            <a:noFill/>
          </a:ln>
        </p:spPr>
      </p:pic>
      <p:pic>
        <p:nvPicPr>
          <p:cNvPr id="240" name="Google Shape;240;p33"/>
          <p:cNvPicPr preferRelativeResize="0"/>
          <p:nvPr/>
        </p:nvPicPr>
        <p:blipFill rotWithShape="1">
          <a:blip r:embed="rId5">
            <a:alphaModFix/>
          </a:blip>
          <a:srcRect b="0" l="0" r="0" t="0"/>
          <a:stretch/>
        </p:blipFill>
        <p:spPr>
          <a:xfrm>
            <a:off x="941913" y="3095308"/>
            <a:ext cx="1076963" cy="1288031"/>
          </a:xfrm>
          <a:prstGeom prst="rect">
            <a:avLst/>
          </a:prstGeom>
          <a:noFill/>
          <a:ln>
            <a:noFill/>
          </a:ln>
        </p:spPr>
      </p:pic>
      <p:pic>
        <p:nvPicPr>
          <p:cNvPr id="241" name="Google Shape;241;p33"/>
          <p:cNvPicPr preferRelativeResize="0"/>
          <p:nvPr/>
        </p:nvPicPr>
        <p:blipFill rotWithShape="1">
          <a:blip r:embed="rId6">
            <a:alphaModFix/>
          </a:blip>
          <a:srcRect b="0" l="0" r="0" t="0"/>
          <a:stretch/>
        </p:blipFill>
        <p:spPr>
          <a:xfrm flipH="1">
            <a:off x="5851881" y="1444111"/>
            <a:ext cx="840205" cy="1113132"/>
          </a:xfrm>
          <a:prstGeom prst="rect">
            <a:avLst/>
          </a:prstGeom>
          <a:noFill/>
          <a:ln>
            <a:noFill/>
          </a:ln>
        </p:spPr>
      </p:pic>
      <p:pic>
        <p:nvPicPr>
          <p:cNvPr id="242" name="Google Shape;242;p33"/>
          <p:cNvPicPr preferRelativeResize="0"/>
          <p:nvPr/>
        </p:nvPicPr>
        <p:blipFill rotWithShape="1">
          <a:blip r:embed="rId7">
            <a:alphaModFix/>
          </a:blip>
          <a:srcRect b="0" l="0" r="0" t="0"/>
          <a:stretch/>
        </p:blipFill>
        <p:spPr>
          <a:xfrm>
            <a:off x="436600" y="1188116"/>
            <a:ext cx="4624094" cy="1289651"/>
          </a:xfrm>
          <a:prstGeom prst="rect">
            <a:avLst/>
          </a:prstGeom>
          <a:noFill/>
          <a:ln>
            <a:noFill/>
          </a:ln>
        </p:spPr>
      </p:pic>
      <p:sp>
        <p:nvSpPr>
          <p:cNvPr id="243" name="Google Shape;243;p33"/>
          <p:cNvSpPr txBox="1"/>
          <p:nvPr/>
        </p:nvSpPr>
        <p:spPr>
          <a:xfrm>
            <a:off x="6611102" y="1171593"/>
            <a:ext cx="2294400" cy="190200"/>
          </a:xfrm>
          <a:prstGeom prst="rect">
            <a:avLst/>
          </a:prstGeom>
          <a:noFill/>
          <a:ln>
            <a:noFill/>
          </a:ln>
        </p:spPr>
        <p:txBody>
          <a:bodyPr anchorCtr="0" anchor="ctr" bIns="91425" lIns="91425" spcFirstLastPara="1" rIns="91425" wrap="square" tIns="91425">
            <a:noAutofit/>
          </a:bodyPr>
          <a:lstStyle/>
          <a:p>
            <a:pPr indent="-279400" lvl="0" marL="279400" marR="0" rtl="0" algn="ctr">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TRN</a:t>
            </a:r>
            <a:endParaRPr sz="1000">
              <a:solidFill>
                <a:schemeClr val="dk1"/>
              </a:solidFill>
              <a:latin typeface="Helvetica Neue"/>
              <a:ea typeface="Helvetica Neue"/>
              <a:cs typeface="Helvetica Neue"/>
              <a:sym typeface="Helvetica Neue"/>
            </a:endParaRPr>
          </a:p>
        </p:txBody>
      </p:sp>
      <p:sp>
        <p:nvSpPr>
          <p:cNvPr id="244" name="Google Shape;244;p33"/>
          <p:cNvSpPr txBox="1"/>
          <p:nvPr/>
        </p:nvSpPr>
        <p:spPr>
          <a:xfrm>
            <a:off x="5651336" y="1248829"/>
            <a:ext cx="961200" cy="190200"/>
          </a:xfrm>
          <a:prstGeom prst="rect">
            <a:avLst/>
          </a:prstGeom>
          <a:noFill/>
          <a:ln>
            <a:noFill/>
          </a:ln>
        </p:spPr>
        <p:txBody>
          <a:bodyPr anchorCtr="0" anchor="ctr" bIns="91425" lIns="91425" spcFirstLastPara="1" rIns="91425" wrap="square" tIns="91425">
            <a:noAutofit/>
          </a:bodyPr>
          <a:lstStyle/>
          <a:p>
            <a:pPr indent="-279400" lvl="0" marL="279400" marR="0" rtl="0" algn="ctr">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Metabolism</a:t>
            </a:r>
            <a:endParaRPr sz="1000">
              <a:solidFill>
                <a:schemeClr val="dk1"/>
              </a:solidFill>
              <a:latin typeface="Helvetica Neue"/>
              <a:ea typeface="Helvetica Neue"/>
              <a:cs typeface="Helvetica Neue"/>
              <a:sym typeface="Helvetica Neue"/>
            </a:endParaRPr>
          </a:p>
        </p:txBody>
      </p:sp>
      <p:sp>
        <p:nvSpPr>
          <p:cNvPr id="245" name="Google Shape;245;p33"/>
          <p:cNvSpPr txBox="1"/>
          <p:nvPr/>
        </p:nvSpPr>
        <p:spPr>
          <a:xfrm>
            <a:off x="1170095" y="2933439"/>
            <a:ext cx="1268100" cy="190200"/>
          </a:xfrm>
          <a:prstGeom prst="rect">
            <a:avLst/>
          </a:prstGeom>
          <a:noFill/>
          <a:ln>
            <a:noFill/>
          </a:ln>
        </p:spPr>
        <p:txBody>
          <a:bodyPr anchorCtr="0" anchor="ctr" bIns="91425" lIns="91425" spcFirstLastPara="1" rIns="91425" wrap="square" tIns="91425">
            <a:noAutofit/>
          </a:bodyPr>
          <a:lstStyle/>
          <a:p>
            <a:pPr indent="-279400" lvl="0" marL="279400" marR="0" rtl="0" algn="ctr">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Cellular function</a:t>
            </a:r>
            <a:endParaRPr sz="1000">
              <a:solidFill>
                <a:schemeClr val="dk1"/>
              </a:solidFill>
              <a:latin typeface="Helvetica Neue"/>
              <a:ea typeface="Helvetica Neue"/>
              <a:cs typeface="Helvetica Neue"/>
              <a:sym typeface="Helvetica Neue"/>
            </a:endParaRPr>
          </a:p>
        </p:txBody>
      </p:sp>
      <p:pic>
        <p:nvPicPr>
          <p:cNvPr id="246" name="Google Shape;246;p33"/>
          <p:cNvPicPr preferRelativeResize="0"/>
          <p:nvPr/>
        </p:nvPicPr>
        <p:blipFill rotWithShape="1">
          <a:blip r:embed="rId8">
            <a:alphaModFix/>
          </a:blip>
          <a:srcRect b="0" l="10462" r="9242" t="0"/>
          <a:stretch/>
        </p:blipFill>
        <p:spPr>
          <a:xfrm>
            <a:off x="4268554" y="3246536"/>
            <a:ext cx="1389025" cy="859671"/>
          </a:xfrm>
          <a:prstGeom prst="rect">
            <a:avLst/>
          </a:prstGeom>
          <a:noFill/>
          <a:ln>
            <a:noFill/>
          </a:ln>
        </p:spPr>
      </p:pic>
      <p:sp>
        <p:nvSpPr>
          <p:cNvPr id="247" name="Google Shape;247;p33"/>
          <p:cNvSpPr txBox="1"/>
          <p:nvPr/>
        </p:nvSpPr>
        <p:spPr>
          <a:xfrm>
            <a:off x="4324275" y="4205750"/>
            <a:ext cx="1257600" cy="13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2D structures</a:t>
            </a:r>
            <a:endParaRPr sz="1000">
              <a:solidFill>
                <a:schemeClr val="dk1"/>
              </a:solidFill>
              <a:latin typeface="Calibri"/>
              <a:ea typeface="Calibri"/>
              <a:cs typeface="Calibri"/>
              <a:sym typeface="Calibri"/>
            </a:endParaRPr>
          </a:p>
        </p:txBody>
      </p:sp>
      <p:pic>
        <p:nvPicPr>
          <p:cNvPr id="248" name="Google Shape;248;p33"/>
          <p:cNvPicPr preferRelativeResize="0"/>
          <p:nvPr/>
        </p:nvPicPr>
        <p:blipFill rotWithShape="1">
          <a:blip r:embed="rId9">
            <a:alphaModFix/>
          </a:blip>
          <a:srcRect b="0" l="0" r="2486" t="0"/>
          <a:stretch/>
        </p:blipFill>
        <p:spPr>
          <a:xfrm>
            <a:off x="4463804" y="2438561"/>
            <a:ext cx="1193775" cy="687732"/>
          </a:xfrm>
          <a:prstGeom prst="rect">
            <a:avLst/>
          </a:prstGeom>
          <a:noFill/>
          <a:ln>
            <a:noFill/>
          </a:ln>
        </p:spPr>
      </p:pic>
      <p:sp>
        <p:nvSpPr>
          <p:cNvPr id="249" name="Google Shape;249;p33"/>
          <p:cNvSpPr txBox="1"/>
          <p:nvPr/>
        </p:nvSpPr>
        <p:spPr>
          <a:xfrm>
            <a:off x="5770600" y="2750154"/>
            <a:ext cx="1011900" cy="13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000"/>
              <a:buFont typeface="Helvetica Neue"/>
              <a:buNone/>
            </a:pPr>
            <a:r>
              <a:rPr lang="en" sz="1000">
                <a:solidFill>
                  <a:schemeClr val="dk1"/>
                </a:solidFill>
                <a:latin typeface="Helvetica Neue"/>
                <a:ea typeface="Helvetica Neue"/>
                <a:cs typeface="Helvetica Neue"/>
                <a:sym typeface="Helvetica Neue"/>
              </a:rPr>
              <a:t>PTM motifs</a:t>
            </a:r>
            <a:endParaRPr sz="1000">
              <a:solidFill>
                <a:schemeClr val="dk1"/>
              </a:solidFill>
              <a:latin typeface="Calibri"/>
              <a:ea typeface="Calibri"/>
              <a:cs typeface="Calibri"/>
              <a:sym typeface="Calibri"/>
            </a:endParaRPr>
          </a:p>
        </p:txBody>
      </p:sp>
      <p:sp>
        <p:nvSpPr>
          <p:cNvPr id="250" name="Google Shape;250;p33"/>
          <p:cNvSpPr txBox="1"/>
          <p:nvPr/>
        </p:nvSpPr>
        <p:spPr>
          <a:xfrm>
            <a:off x="1887563" y="956149"/>
            <a:ext cx="1101300" cy="2157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200"/>
              <a:buFont typeface="Helvetica Neue"/>
              <a:buNone/>
            </a:pPr>
            <a:r>
              <a:rPr lang="en" sz="1200">
                <a:latin typeface="Helvetica Neue"/>
                <a:ea typeface="Helvetica Neue"/>
                <a:cs typeface="Helvetica Neue"/>
                <a:sym typeface="Helvetica Neue"/>
              </a:rPr>
              <a:t>M</a:t>
            </a:r>
            <a:r>
              <a:rPr b="0" i="0" lang="en" sz="1200" u="none" cap="none" strike="noStrike">
                <a:solidFill>
                  <a:srgbClr val="000000"/>
                </a:solidFill>
                <a:latin typeface="Helvetica Neue"/>
                <a:ea typeface="Helvetica Neue"/>
                <a:cs typeface="Helvetica Neue"/>
                <a:sym typeface="Helvetica Neue"/>
              </a:rPr>
              <a:t>utations</a:t>
            </a:r>
            <a:endParaRPr b="0" i="0" sz="1200" u="none" cap="none" strike="noStrike">
              <a:solidFill>
                <a:srgbClr val="000000"/>
              </a:solidFill>
              <a:latin typeface="Helvetica Neue"/>
              <a:ea typeface="Helvetica Neue"/>
              <a:cs typeface="Helvetica Neue"/>
              <a:sym typeface="Helvetica Neue"/>
            </a:endParaRPr>
          </a:p>
        </p:txBody>
      </p:sp>
      <p:sp>
        <p:nvSpPr>
          <p:cNvPr id="251" name="Google Shape;251;p33"/>
          <p:cNvSpPr txBox="1"/>
          <p:nvPr/>
        </p:nvSpPr>
        <p:spPr>
          <a:xfrm>
            <a:off x="6611100" y="3027519"/>
            <a:ext cx="21486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3D Structural Information</a:t>
            </a:r>
            <a:endParaRPr>
              <a:latin typeface="Calibri"/>
              <a:ea typeface="Calibri"/>
              <a:cs typeface="Calibri"/>
              <a:sym typeface="Calibri"/>
            </a:endParaRPr>
          </a:p>
        </p:txBody>
      </p:sp>
      <p:pic>
        <p:nvPicPr>
          <p:cNvPr id="252" name="Google Shape;252;p33"/>
          <p:cNvPicPr preferRelativeResize="0"/>
          <p:nvPr/>
        </p:nvPicPr>
        <p:blipFill>
          <a:blip r:embed="rId10">
            <a:alphaModFix/>
          </a:blip>
          <a:stretch>
            <a:fillRect/>
          </a:stretch>
        </p:blipFill>
        <p:spPr>
          <a:xfrm>
            <a:off x="6934899" y="3366267"/>
            <a:ext cx="1041769" cy="860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685800" y="285750"/>
            <a:ext cx="77724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Bitome Matrix</a:t>
            </a:r>
            <a:endParaRPr b="1">
              <a:solidFill>
                <a:srgbClr val="980000"/>
              </a:solidFill>
            </a:endParaRPr>
          </a:p>
        </p:txBody>
      </p:sp>
      <p:pic>
        <p:nvPicPr>
          <p:cNvPr id="259" name="Google Shape;259;p34"/>
          <p:cNvPicPr preferRelativeResize="0"/>
          <p:nvPr/>
        </p:nvPicPr>
        <p:blipFill>
          <a:blip r:embed="rId3">
            <a:alphaModFix/>
          </a:blip>
          <a:stretch>
            <a:fillRect/>
          </a:stretch>
        </p:blipFill>
        <p:spPr>
          <a:xfrm>
            <a:off x="489450" y="841931"/>
            <a:ext cx="6123826" cy="30619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685800" y="285750"/>
            <a:ext cx="7772400" cy="6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b="1" lang="en"/>
              <a:t>ize of the </a:t>
            </a:r>
            <a:r>
              <a:rPr b="1" i="1" lang="en"/>
              <a:t>E. coli</a:t>
            </a:r>
            <a:r>
              <a:rPr b="1" lang="en"/>
              <a:t> K12 Bitome</a:t>
            </a:r>
            <a:endParaRPr b="1"/>
          </a:p>
        </p:txBody>
      </p:sp>
      <p:pic>
        <p:nvPicPr>
          <p:cNvPr id="266" name="Google Shape;266;p35"/>
          <p:cNvPicPr preferRelativeResize="0"/>
          <p:nvPr/>
        </p:nvPicPr>
        <p:blipFill rotWithShape="1">
          <a:blip r:embed="rId3">
            <a:alphaModFix/>
          </a:blip>
          <a:srcRect b="0" l="0" r="8088" t="6367"/>
          <a:stretch/>
        </p:blipFill>
        <p:spPr>
          <a:xfrm>
            <a:off x="685800" y="1301194"/>
            <a:ext cx="5962126" cy="3166050"/>
          </a:xfrm>
          <a:prstGeom prst="rect">
            <a:avLst/>
          </a:prstGeom>
          <a:noFill/>
          <a:ln>
            <a:noFill/>
          </a:ln>
        </p:spPr>
      </p:pic>
      <p:sp>
        <p:nvSpPr>
          <p:cNvPr id="267" name="Google Shape;267;p35"/>
          <p:cNvSpPr/>
          <p:nvPr/>
        </p:nvSpPr>
        <p:spPr>
          <a:xfrm>
            <a:off x="632725" y="1301194"/>
            <a:ext cx="7980600" cy="314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Acknowledgements: The Bitome Team</a:t>
            </a:r>
            <a:endParaRPr/>
          </a:p>
        </p:txBody>
      </p:sp>
      <p:sp>
        <p:nvSpPr>
          <p:cNvPr id="87" name="Google Shape;87;p18"/>
          <p:cNvSpPr txBox="1"/>
          <p:nvPr>
            <p:ph idx="1" type="body"/>
          </p:nvPr>
        </p:nvSpPr>
        <p:spPr>
          <a:xfrm>
            <a:off x="281550" y="662075"/>
            <a:ext cx="5694900" cy="3519300"/>
          </a:xfrm>
          <a:prstGeom prst="rect">
            <a:avLst/>
          </a:prstGeom>
        </p:spPr>
        <p:txBody>
          <a:bodyPr anchorCtr="0" anchor="t" bIns="91425" lIns="91425" spcFirstLastPara="1" rIns="91425" wrap="square" tIns="91425">
            <a:noAutofit/>
          </a:bodyPr>
          <a:lstStyle/>
          <a:p>
            <a:pPr indent="-285750" lvl="0" marL="342900" rtl="0" algn="l">
              <a:spcBef>
                <a:spcPts val="480"/>
              </a:spcBef>
              <a:spcAft>
                <a:spcPts val="0"/>
              </a:spcAft>
              <a:buSzPts val="2100"/>
              <a:buChar char="-"/>
            </a:pPr>
            <a:r>
              <a:rPr lang="en" sz="2100"/>
              <a:t>Cam Lamoureux, PhD student </a:t>
            </a:r>
            <a:endParaRPr sz="2100"/>
          </a:p>
          <a:p>
            <a:pPr indent="-381000" lvl="1" marL="742950" rtl="0" algn="l">
              <a:spcBef>
                <a:spcPts val="0"/>
              </a:spcBef>
              <a:spcAft>
                <a:spcPts val="0"/>
              </a:spcAft>
              <a:buSzPts val="1500"/>
              <a:buChar char="-"/>
            </a:pPr>
            <a:r>
              <a:rPr lang="en" sz="1500"/>
              <a:t>Organized genomic data in the Bitome</a:t>
            </a:r>
            <a:endParaRPr sz="1500"/>
          </a:p>
          <a:p>
            <a:pPr indent="-381000" lvl="1" marL="742950" rtl="0" algn="l">
              <a:spcBef>
                <a:spcPts val="0"/>
              </a:spcBef>
              <a:spcAft>
                <a:spcPts val="0"/>
              </a:spcAft>
              <a:buSzPts val="1500"/>
              <a:buChar char="-"/>
            </a:pPr>
            <a:r>
              <a:rPr lang="en" sz="1500"/>
              <a:t>Multi-strain and ALE analysis of the extended Bitome</a:t>
            </a:r>
            <a:endParaRPr sz="2100"/>
          </a:p>
          <a:p>
            <a:pPr indent="-361950" lvl="0" marL="457200" rtl="0" algn="l">
              <a:spcBef>
                <a:spcPts val="0"/>
              </a:spcBef>
              <a:spcAft>
                <a:spcPts val="0"/>
              </a:spcAft>
              <a:buSzPts val="2100"/>
              <a:buChar char="-"/>
            </a:pPr>
            <a:r>
              <a:rPr lang="en" sz="2100"/>
              <a:t>Sizhe Qiu, BS/MS student </a:t>
            </a:r>
            <a:endParaRPr sz="2100"/>
          </a:p>
          <a:p>
            <a:pPr indent="-323850" lvl="1" marL="914400" rtl="0" algn="l">
              <a:spcBef>
                <a:spcPts val="0"/>
              </a:spcBef>
              <a:spcAft>
                <a:spcPts val="0"/>
              </a:spcAft>
              <a:buSzPts val="1500"/>
              <a:buChar char="-"/>
            </a:pPr>
            <a:r>
              <a:rPr lang="en" sz="1500"/>
              <a:t>Developed an ML model to understand ICA membership</a:t>
            </a:r>
            <a:endParaRPr sz="1500"/>
          </a:p>
          <a:p>
            <a:pPr indent="-361950" lvl="0" marL="457200" rtl="0" algn="l">
              <a:spcBef>
                <a:spcPts val="0"/>
              </a:spcBef>
              <a:spcAft>
                <a:spcPts val="0"/>
              </a:spcAft>
              <a:buSzPts val="2100"/>
              <a:buChar char="-"/>
            </a:pPr>
            <a:r>
              <a:rPr lang="en" sz="2100"/>
              <a:t>Patrick Phaneuf, PhD student</a:t>
            </a:r>
            <a:endParaRPr sz="1500">
              <a:solidFill>
                <a:srgbClr val="6D7076"/>
              </a:solidFill>
            </a:endParaRPr>
          </a:p>
          <a:p>
            <a:pPr indent="-381000" lvl="1" marL="742950" rtl="0" algn="l">
              <a:spcBef>
                <a:spcPts val="0"/>
              </a:spcBef>
              <a:spcAft>
                <a:spcPts val="0"/>
              </a:spcAft>
              <a:buClr>
                <a:srgbClr val="6D7076"/>
              </a:buClr>
              <a:buSzPts val="1500"/>
              <a:buChar char="-"/>
            </a:pPr>
            <a:r>
              <a:rPr lang="en" sz="1500"/>
              <a:t>3D protein structure analysis of ALE mutations</a:t>
            </a:r>
            <a:endParaRPr sz="1500">
              <a:solidFill>
                <a:srgbClr val="6D7076"/>
              </a:solidFill>
            </a:endParaRPr>
          </a:p>
          <a:p>
            <a:pPr indent="-361950" lvl="0" marL="457200" rtl="0" algn="l">
              <a:spcBef>
                <a:spcPts val="0"/>
              </a:spcBef>
              <a:spcAft>
                <a:spcPts val="0"/>
              </a:spcAft>
              <a:buSzPts val="2100"/>
              <a:buChar char="-"/>
            </a:pPr>
            <a:r>
              <a:rPr lang="en" sz="2100"/>
              <a:t>Dan Zielinski, Scientist</a:t>
            </a:r>
            <a:endParaRPr sz="2100"/>
          </a:p>
          <a:p>
            <a:pPr indent="-323850" lvl="1" marL="914400" rtl="0" algn="l">
              <a:spcBef>
                <a:spcPts val="0"/>
              </a:spcBef>
              <a:spcAft>
                <a:spcPts val="0"/>
              </a:spcAft>
              <a:buSzPts val="1500"/>
              <a:buChar char="-"/>
            </a:pPr>
            <a:r>
              <a:rPr lang="en" sz="1500"/>
              <a:t>Project supervisor and gene sequence enthusiast</a:t>
            </a:r>
            <a:endParaRPr sz="1500"/>
          </a:p>
          <a:p>
            <a:pPr indent="-247650" lvl="0" marL="342900" rtl="0" algn="l">
              <a:spcBef>
                <a:spcPts val="0"/>
              </a:spcBef>
              <a:spcAft>
                <a:spcPts val="0"/>
              </a:spcAft>
              <a:buSzPts val="1500"/>
              <a:buChar char="-"/>
            </a:pPr>
            <a:r>
              <a:rPr lang="en" sz="1500"/>
              <a:t>And more!</a:t>
            </a:r>
            <a:endParaRPr sz="1500"/>
          </a:p>
          <a:p>
            <a:pPr indent="-381000" lvl="1" marL="742950" rtl="0" algn="l">
              <a:spcBef>
                <a:spcPts val="0"/>
              </a:spcBef>
              <a:spcAft>
                <a:spcPts val="0"/>
              </a:spcAft>
              <a:buSzPts val="1500"/>
              <a:buChar char="-"/>
            </a:pPr>
            <a:r>
              <a:rPr lang="en" sz="1500"/>
              <a:t>Many undergraduates rotating in the lab working on sequence modeling projects</a:t>
            </a:r>
            <a:endParaRPr sz="1500"/>
          </a:p>
        </p:txBody>
      </p:sp>
      <p:pic>
        <p:nvPicPr>
          <p:cNvPr id="88" name="Google Shape;88;p18"/>
          <p:cNvPicPr preferRelativeResize="0"/>
          <p:nvPr/>
        </p:nvPicPr>
        <p:blipFill rotWithShape="1">
          <a:blip r:embed="rId3">
            <a:alphaModFix/>
          </a:blip>
          <a:srcRect b="0" l="0" r="18079" t="0"/>
          <a:stretch/>
        </p:blipFill>
        <p:spPr>
          <a:xfrm rot="5400000">
            <a:off x="6035001" y="1583215"/>
            <a:ext cx="589476" cy="539622"/>
          </a:xfrm>
          <a:prstGeom prst="rect">
            <a:avLst/>
          </a:prstGeom>
          <a:noFill/>
          <a:ln>
            <a:noFill/>
          </a:ln>
        </p:spPr>
      </p:pic>
      <p:pic>
        <p:nvPicPr>
          <p:cNvPr id="89" name="Google Shape;89;p18"/>
          <p:cNvPicPr preferRelativeResize="0"/>
          <p:nvPr/>
        </p:nvPicPr>
        <p:blipFill rotWithShape="1">
          <a:blip r:embed="rId4">
            <a:alphaModFix/>
          </a:blip>
          <a:srcRect b="28350" l="22292" r="26115" t="10057"/>
          <a:stretch/>
        </p:blipFill>
        <p:spPr>
          <a:xfrm>
            <a:off x="6058088" y="896050"/>
            <a:ext cx="543322" cy="642921"/>
          </a:xfrm>
          <a:prstGeom prst="rect">
            <a:avLst/>
          </a:prstGeom>
          <a:noFill/>
          <a:ln>
            <a:noFill/>
          </a:ln>
        </p:spPr>
      </p:pic>
      <p:pic>
        <p:nvPicPr>
          <p:cNvPr id="90" name="Google Shape;90;p18"/>
          <p:cNvPicPr preferRelativeResize="0"/>
          <p:nvPr/>
        </p:nvPicPr>
        <p:blipFill rotWithShape="1">
          <a:blip r:embed="rId5">
            <a:alphaModFix/>
          </a:blip>
          <a:srcRect b="20814" l="20885" r="18629" t="7139"/>
          <a:stretch/>
        </p:blipFill>
        <p:spPr>
          <a:xfrm>
            <a:off x="6058100" y="2740399"/>
            <a:ext cx="543300" cy="647146"/>
          </a:xfrm>
          <a:prstGeom prst="rect">
            <a:avLst/>
          </a:prstGeom>
          <a:noFill/>
          <a:ln>
            <a:noFill/>
          </a:ln>
        </p:spPr>
      </p:pic>
      <p:pic>
        <p:nvPicPr>
          <p:cNvPr id="91" name="Google Shape;91;p18"/>
          <p:cNvPicPr preferRelativeResize="0"/>
          <p:nvPr/>
        </p:nvPicPr>
        <p:blipFill rotWithShape="1">
          <a:blip r:embed="rId6">
            <a:alphaModFix/>
          </a:blip>
          <a:srcRect b="24219" l="0" r="0" t="0"/>
          <a:stretch/>
        </p:blipFill>
        <p:spPr>
          <a:xfrm>
            <a:off x="6058100" y="2167075"/>
            <a:ext cx="543300" cy="6199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Correlations by Position</a:t>
            </a:r>
            <a:endParaRPr b="1"/>
          </a:p>
        </p:txBody>
      </p:sp>
      <p:pic>
        <p:nvPicPr>
          <p:cNvPr id="274" name="Google Shape;274;p36"/>
          <p:cNvPicPr preferRelativeResize="0"/>
          <p:nvPr/>
        </p:nvPicPr>
        <p:blipFill>
          <a:blip r:embed="rId3">
            <a:alphaModFix/>
          </a:blip>
          <a:stretch>
            <a:fillRect/>
          </a:stretch>
        </p:blipFill>
        <p:spPr>
          <a:xfrm>
            <a:off x="392563" y="1610231"/>
            <a:ext cx="8358876" cy="1062638"/>
          </a:xfrm>
          <a:prstGeom prst="rect">
            <a:avLst/>
          </a:prstGeom>
          <a:noFill/>
          <a:ln>
            <a:noFill/>
          </a:ln>
        </p:spPr>
      </p:pic>
      <p:pic>
        <p:nvPicPr>
          <p:cNvPr id="275" name="Google Shape;275;p36"/>
          <p:cNvPicPr preferRelativeResize="0"/>
          <p:nvPr/>
        </p:nvPicPr>
        <p:blipFill>
          <a:blip r:embed="rId4">
            <a:alphaModFix/>
          </a:blip>
          <a:stretch>
            <a:fillRect/>
          </a:stretch>
        </p:blipFill>
        <p:spPr>
          <a:xfrm>
            <a:off x="3053275" y="3471825"/>
            <a:ext cx="3078188" cy="997237"/>
          </a:xfrm>
          <a:prstGeom prst="rect">
            <a:avLst/>
          </a:prstGeom>
          <a:noFill/>
          <a:ln>
            <a:noFill/>
          </a:ln>
        </p:spPr>
      </p:pic>
      <p:sp>
        <p:nvSpPr>
          <p:cNvPr id="276" name="Google Shape;276;p36"/>
          <p:cNvSpPr txBox="1"/>
          <p:nvPr/>
        </p:nvSpPr>
        <p:spPr>
          <a:xfrm>
            <a:off x="2449050" y="1181650"/>
            <a:ext cx="42459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Mutation - attenuator</a:t>
            </a:r>
            <a:endParaRPr sz="1800"/>
          </a:p>
        </p:txBody>
      </p:sp>
      <p:sp>
        <p:nvSpPr>
          <p:cNvPr id="277" name="Google Shape;277;p36"/>
          <p:cNvSpPr txBox="1"/>
          <p:nvPr/>
        </p:nvSpPr>
        <p:spPr>
          <a:xfrm>
            <a:off x="2449050" y="3117125"/>
            <a:ext cx="42459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Mutation - secondary structure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510275" y="285750"/>
            <a:ext cx="7795500" cy="5715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Clr>
                <a:srgbClr val="961B04"/>
              </a:buClr>
              <a:buSzPts val="4000"/>
              <a:buFont typeface="Bitter"/>
              <a:buNone/>
            </a:pPr>
            <a:r>
              <a:rPr lang="en" sz="3000">
                <a:solidFill>
                  <a:srgbClr val="961B04"/>
                </a:solidFill>
                <a:latin typeface="Bitter"/>
                <a:ea typeface="Bitter"/>
                <a:cs typeface="Bitter"/>
                <a:sym typeface="Bitter"/>
              </a:rPr>
              <a:t>Example: quantifying mutations at each genomic location</a:t>
            </a:r>
            <a:br>
              <a:rPr lang="en" sz="3000" cap="none">
                <a:solidFill>
                  <a:srgbClr val="961B04"/>
                </a:solidFill>
                <a:latin typeface="Bitter"/>
                <a:ea typeface="Bitter"/>
                <a:cs typeface="Bitter"/>
                <a:sym typeface="Bitter"/>
              </a:rPr>
            </a:br>
            <a:endParaRPr sz="3000" cap="none">
              <a:solidFill>
                <a:srgbClr val="961B04"/>
              </a:solidFill>
            </a:endParaRPr>
          </a:p>
        </p:txBody>
      </p:sp>
      <p:pic>
        <p:nvPicPr>
          <p:cNvPr id="283" name="Google Shape;283;p37"/>
          <p:cNvPicPr preferRelativeResize="0"/>
          <p:nvPr/>
        </p:nvPicPr>
        <p:blipFill rotWithShape="1">
          <a:blip r:embed="rId3">
            <a:alphaModFix/>
          </a:blip>
          <a:srcRect b="0" l="0" r="0" t="0"/>
          <a:stretch/>
        </p:blipFill>
        <p:spPr>
          <a:xfrm>
            <a:off x="1524550" y="1240838"/>
            <a:ext cx="4325212" cy="32616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457200" y="4332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Sigma motif matches consistent with expected locations</a:t>
            </a:r>
            <a:endParaRPr sz="3300"/>
          </a:p>
        </p:txBody>
      </p:sp>
      <p:pic>
        <p:nvPicPr>
          <p:cNvPr id="289" name="Google Shape;289;p38"/>
          <p:cNvPicPr preferRelativeResize="0"/>
          <p:nvPr/>
        </p:nvPicPr>
        <p:blipFill>
          <a:blip r:embed="rId3">
            <a:alphaModFix/>
          </a:blip>
          <a:stretch>
            <a:fillRect/>
          </a:stretch>
        </p:blipFill>
        <p:spPr>
          <a:xfrm>
            <a:off x="3176825" y="1347600"/>
            <a:ext cx="3017521" cy="2926994"/>
          </a:xfrm>
          <a:prstGeom prst="rect">
            <a:avLst/>
          </a:prstGeom>
          <a:noFill/>
          <a:ln>
            <a:noFill/>
          </a:ln>
        </p:spPr>
      </p:pic>
      <p:sp>
        <p:nvSpPr>
          <p:cNvPr id="290" name="Google Shape;290;p38"/>
          <p:cNvSpPr txBox="1"/>
          <p:nvPr/>
        </p:nvSpPr>
        <p:spPr>
          <a:xfrm>
            <a:off x="2465650" y="903825"/>
            <a:ext cx="28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Sigma 70 motif match result</a:t>
            </a:r>
            <a:endParaRPr/>
          </a:p>
        </p:txBody>
      </p:sp>
      <p:pic>
        <p:nvPicPr>
          <p:cNvPr id="291" name="Google Shape;291;p38"/>
          <p:cNvPicPr preferRelativeResize="0"/>
          <p:nvPr/>
        </p:nvPicPr>
        <p:blipFill>
          <a:blip r:embed="rId4">
            <a:alphaModFix/>
          </a:blip>
          <a:stretch>
            <a:fillRect/>
          </a:stretch>
        </p:blipFill>
        <p:spPr>
          <a:xfrm>
            <a:off x="159300" y="1347775"/>
            <a:ext cx="3017520" cy="2926632"/>
          </a:xfrm>
          <a:prstGeom prst="rect">
            <a:avLst/>
          </a:prstGeom>
          <a:noFill/>
          <a:ln>
            <a:noFill/>
          </a:ln>
        </p:spPr>
      </p:pic>
      <p:pic>
        <p:nvPicPr>
          <p:cNvPr id="292" name="Google Shape;292;p38"/>
          <p:cNvPicPr preferRelativeResize="0"/>
          <p:nvPr/>
        </p:nvPicPr>
        <p:blipFill>
          <a:blip r:embed="rId5">
            <a:alphaModFix/>
          </a:blip>
          <a:stretch>
            <a:fillRect/>
          </a:stretch>
        </p:blipFill>
        <p:spPr>
          <a:xfrm>
            <a:off x="6416722" y="3056636"/>
            <a:ext cx="2560320" cy="1600201"/>
          </a:xfrm>
          <a:prstGeom prst="rect">
            <a:avLst/>
          </a:prstGeom>
          <a:noFill/>
          <a:ln>
            <a:noFill/>
          </a:ln>
        </p:spPr>
      </p:pic>
      <p:sp>
        <p:nvSpPr>
          <p:cNvPr id="293" name="Google Shape;293;p38"/>
          <p:cNvSpPr txBox="1"/>
          <p:nvPr/>
        </p:nvSpPr>
        <p:spPr>
          <a:xfrm>
            <a:off x="719850" y="4371475"/>
            <a:ext cx="55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Consistent results between + and - strands</a:t>
            </a:r>
            <a:endParaRPr/>
          </a:p>
        </p:txBody>
      </p:sp>
      <p:pic>
        <p:nvPicPr>
          <p:cNvPr id="294" name="Google Shape;294;p38"/>
          <p:cNvPicPr preferRelativeResize="0"/>
          <p:nvPr/>
        </p:nvPicPr>
        <p:blipFill>
          <a:blip r:embed="rId6">
            <a:alphaModFix/>
          </a:blip>
          <a:stretch>
            <a:fillRect/>
          </a:stretch>
        </p:blipFill>
        <p:spPr>
          <a:xfrm>
            <a:off x="6376297" y="1118688"/>
            <a:ext cx="2651075" cy="1836975"/>
          </a:xfrm>
          <a:prstGeom prst="rect">
            <a:avLst/>
          </a:prstGeom>
          <a:noFill/>
          <a:ln>
            <a:noFill/>
          </a:ln>
        </p:spPr>
      </p:pic>
      <p:sp>
        <p:nvSpPr>
          <p:cNvPr id="295" name="Google Shape;295;p38"/>
          <p:cNvSpPr txBox="1"/>
          <p:nvPr/>
        </p:nvSpPr>
        <p:spPr>
          <a:xfrm rot="-5400000">
            <a:off x="6087250" y="1809313"/>
            <a:ext cx="55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Count</a:t>
            </a:r>
            <a:endParaRPr sz="1000"/>
          </a:p>
        </p:txBody>
      </p:sp>
      <p:sp>
        <p:nvSpPr>
          <p:cNvPr id="296" name="Google Shape;296;p38"/>
          <p:cNvSpPr/>
          <p:nvPr/>
        </p:nvSpPr>
        <p:spPr>
          <a:xfrm>
            <a:off x="6249400" y="2955650"/>
            <a:ext cx="2845200" cy="1701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6249450" y="1138700"/>
            <a:ext cx="2845200" cy="1816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582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Genome Organization vs Expression </a:t>
            </a:r>
            <a:endParaRPr/>
          </a:p>
        </p:txBody>
      </p:sp>
      <p:sp>
        <p:nvSpPr>
          <p:cNvPr id="303" name="Google Shape;303;p39"/>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 sz="1000"/>
              <a:t>2. Explore features/targets</a:t>
            </a:r>
            <a:endParaRPr sz="1000"/>
          </a:p>
        </p:txBody>
      </p:sp>
      <p:pic>
        <p:nvPicPr>
          <p:cNvPr id="304" name="Google Shape;304;p39"/>
          <p:cNvPicPr preferRelativeResize="0"/>
          <p:nvPr/>
        </p:nvPicPr>
        <p:blipFill>
          <a:blip r:embed="rId3">
            <a:alphaModFix/>
          </a:blip>
          <a:stretch>
            <a:fillRect/>
          </a:stretch>
        </p:blipFill>
        <p:spPr>
          <a:xfrm>
            <a:off x="103175" y="1391650"/>
            <a:ext cx="4743450" cy="3190875"/>
          </a:xfrm>
          <a:prstGeom prst="rect">
            <a:avLst/>
          </a:prstGeom>
          <a:noFill/>
          <a:ln>
            <a:noFill/>
          </a:ln>
        </p:spPr>
      </p:pic>
      <p:pic>
        <p:nvPicPr>
          <p:cNvPr id="305" name="Google Shape;305;p39"/>
          <p:cNvPicPr preferRelativeResize="0"/>
          <p:nvPr/>
        </p:nvPicPr>
        <p:blipFill>
          <a:blip r:embed="rId4">
            <a:alphaModFix/>
          </a:blip>
          <a:stretch>
            <a:fillRect/>
          </a:stretch>
        </p:blipFill>
        <p:spPr>
          <a:xfrm>
            <a:off x="5005950" y="1658550"/>
            <a:ext cx="3992574" cy="27401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297550" y="169100"/>
            <a:ext cx="582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 Box vs Expression</a:t>
            </a:r>
            <a:endParaRPr/>
          </a:p>
        </p:txBody>
      </p:sp>
      <p:pic>
        <p:nvPicPr>
          <p:cNvPr id="311" name="Google Shape;311;p40"/>
          <p:cNvPicPr preferRelativeResize="0"/>
          <p:nvPr/>
        </p:nvPicPr>
        <p:blipFill>
          <a:blip r:embed="rId3">
            <a:alphaModFix/>
          </a:blip>
          <a:stretch>
            <a:fillRect/>
          </a:stretch>
        </p:blipFill>
        <p:spPr>
          <a:xfrm>
            <a:off x="342900" y="809300"/>
            <a:ext cx="8458200" cy="3714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311700" y="2318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Many more features that influence transcription can be quantified</a:t>
            </a:r>
            <a:endParaRPr sz="3200"/>
          </a:p>
        </p:txBody>
      </p:sp>
      <p:sp>
        <p:nvSpPr>
          <p:cNvPr id="317" name="Google Shape;317;p41"/>
          <p:cNvSpPr txBox="1"/>
          <p:nvPr>
            <p:ph idx="1" type="body"/>
          </p:nvPr>
        </p:nvSpPr>
        <p:spPr>
          <a:xfrm>
            <a:off x="80375" y="2246100"/>
            <a:ext cx="4491600" cy="498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a:t>Promoter Element Motifs</a:t>
            </a:r>
            <a:endParaRPr b="1"/>
          </a:p>
        </p:txBody>
      </p:sp>
      <p:sp>
        <p:nvSpPr>
          <p:cNvPr id="318" name="Google Shape;318;p41"/>
          <p:cNvSpPr txBox="1"/>
          <p:nvPr>
            <p:ph idx="1" type="body"/>
          </p:nvPr>
        </p:nvSpPr>
        <p:spPr>
          <a:xfrm>
            <a:off x="5530749" y="2246100"/>
            <a:ext cx="2244900" cy="498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a:t>DNA Shape</a:t>
            </a:r>
            <a:endParaRPr b="1"/>
          </a:p>
        </p:txBody>
      </p:sp>
      <p:sp>
        <p:nvSpPr>
          <p:cNvPr id="319" name="Google Shape;319;p41"/>
          <p:cNvSpPr txBox="1"/>
          <p:nvPr>
            <p:ph idx="1" type="body"/>
          </p:nvPr>
        </p:nvSpPr>
        <p:spPr>
          <a:xfrm>
            <a:off x="3053800" y="4466175"/>
            <a:ext cx="3697200" cy="498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a:t>Genome Organization</a:t>
            </a:r>
            <a:endParaRPr b="1"/>
          </a:p>
        </p:txBody>
      </p:sp>
      <p:pic>
        <p:nvPicPr>
          <p:cNvPr id="320" name="Google Shape;320;p41"/>
          <p:cNvPicPr preferRelativeResize="0"/>
          <p:nvPr/>
        </p:nvPicPr>
        <p:blipFill>
          <a:blip r:embed="rId3">
            <a:alphaModFix/>
          </a:blip>
          <a:stretch>
            <a:fillRect/>
          </a:stretch>
        </p:blipFill>
        <p:spPr>
          <a:xfrm>
            <a:off x="511967" y="1160300"/>
            <a:ext cx="3007450" cy="1201600"/>
          </a:xfrm>
          <a:prstGeom prst="rect">
            <a:avLst/>
          </a:prstGeom>
          <a:noFill/>
          <a:ln>
            <a:noFill/>
          </a:ln>
        </p:spPr>
      </p:pic>
      <p:pic>
        <p:nvPicPr>
          <p:cNvPr id="321" name="Google Shape;321;p41"/>
          <p:cNvPicPr preferRelativeResize="0"/>
          <p:nvPr/>
        </p:nvPicPr>
        <p:blipFill>
          <a:blip r:embed="rId4">
            <a:alphaModFix/>
          </a:blip>
          <a:stretch>
            <a:fillRect/>
          </a:stretch>
        </p:blipFill>
        <p:spPr>
          <a:xfrm>
            <a:off x="4144849" y="1213725"/>
            <a:ext cx="4316824" cy="1094725"/>
          </a:xfrm>
          <a:prstGeom prst="rect">
            <a:avLst/>
          </a:prstGeom>
          <a:noFill/>
          <a:ln>
            <a:noFill/>
          </a:ln>
        </p:spPr>
      </p:pic>
      <p:pic>
        <p:nvPicPr>
          <p:cNvPr id="322" name="Google Shape;322;p41"/>
          <p:cNvPicPr preferRelativeResize="0"/>
          <p:nvPr/>
        </p:nvPicPr>
        <p:blipFill>
          <a:blip r:embed="rId5">
            <a:alphaModFix/>
          </a:blip>
          <a:stretch>
            <a:fillRect/>
          </a:stretch>
        </p:blipFill>
        <p:spPr>
          <a:xfrm>
            <a:off x="1978413" y="2926200"/>
            <a:ext cx="1928175" cy="1678065"/>
          </a:xfrm>
          <a:prstGeom prst="rect">
            <a:avLst/>
          </a:prstGeom>
          <a:noFill/>
          <a:ln>
            <a:noFill/>
          </a:ln>
        </p:spPr>
      </p:pic>
      <p:pic>
        <p:nvPicPr>
          <p:cNvPr id="323" name="Google Shape;323;p41"/>
          <p:cNvPicPr preferRelativeResize="0"/>
          <p:nvPr/>
        </p:nvPicPr>
        <p:blipFill>
          <a:blip r:embed="rId6">
            <a:alphaModFix/>
          </a:blip>
          <a:stretch>
            <a:fillRect/>
          </a:stretch>
        </p:blipFill>
        <p:spPr>
          <a:xfrm>
            <a:off x="4375263" y="2988087"/>
            <a:ext cx="3756944" cy="155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49525" y="140225"/>
            <a:ext cx="9034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TSS subtypes primarily determined by sigma factor</a:t>
            </a:r>
            <a:endParaRPr/>
          </a:p>
        </p:txBody>
      </p:sp>
      <p:pic>
        <p:nvPicPr>
          <p:cNvPr id="329" name="Google Shape;329;p42"/>
          <p:cNvPicPr preferRelativeResize="0"/>
          <p:nvPr/>
        </p:nvPicPr>
        <p:blipFill>
          <a:blip r:embed="rId3">
            <a:alphaModFix/>
          </a:blip>
          <a:stretch>
            <a:fillRect/>
          </a:stretch>
        </p:blipFill>
        <p:spPr>
          <a:xfrm>
            <a:off x="208575" y="1441475"/>
            <a:ext cx="3895725" cy="2552700"/>
          </a:xfrm>
          <a:prstGeom prst="rect">
            <a:avLst/>
          </a:prstGeom>
          <a:noFill/>
          <a:ln>
            <a:noFill/>
          </a:ln>
        </p:spPr>
      </p:pic>
      <p:pic>
        <p:nvPicPr>
          <p:cNvPr id="330" name="Google Shape;330;p42"/>
          <p:cNvPicPr preferRelativeResize="0"/>
          <p:nvPr/>
        </p:nvPicPr>
        <p:blipFill>
          <a:blip r:embed="rId4">
            <a:alphaModFix/>
          </a:blip>
          <a:stretch>
            <a:fillRect/>
          </a:stretch>
        </p:blipFill>
        <p:spPr>
          <a:xfrm>
            <a:off x="4411275" y="1645275"/>
            <a:ext cx="4545176" cy="1927721"/>
          </a:xfrm>
          <a:prstGeom prst="rect">
            <a:avLst/>
          </a:prstGeom>
          <a:noFill/>
          <a:ln>
            <a:noFill/>
          </a:ln>
        </p:spPr>
      </p:pic>
      <p:sp>
        <p:nvSpPr>
          <p:cNvPr id="331" name="Google Shape;331;p42"/>
          <p:cNvSpPr txBox="1"/>
          <p:nvPr/>
        </p:nvSpPr>
        <p:spPr>
          <a:xfrm>
            <a:off x="5670300" y="4820400"/>
            <a:ext cx="347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https://bionumbers.hms.harvard.edu/bionumber.aspx?id=106933</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Motifs of TF binding sites</a:t>
            </a:r>
            <a:endParaRPr/>
          </a:p>
        </p:txBody>
      </p:sp>
      <p:sp>
        <p:nvSpPr>
          <p:cNvPr id="337" name="Google Shape;337;p43"/>
          <p:cNvSpPr txBox="1"/>
          <p:nvPr>
            <p:ph idx="1" type="body"/>
          </p:nvPr>
        </p:nvSpPr>
        <p:spPr>
          <a:xfrm>
            <a:off x="-162725" y="1045500"/>
            <a:ext cx="5101500" cy="2778900"/>
          </a:xfrm>
          <a:prstGeom prst="rect">
            <a:avLst/>
          </a:prstGeom>
        </p:spPr>
        <p:txBody>
          <a:bodyPr anchorCtr="0" anchor="t" bIns="91425" lIns="91425" spcFirstLastPara="1" rIns="91425" wrap="square" tIns="91425">
            <a:noAutofit/>
          </a:bodyPr>
          <a:lstStyle/>
          <a:p>
            <a:pPr indent="0" lvl="0" marL="457200" rtl="0" algn="l">
              <a:lnSpc>
                <a:spcPct val="105000"/>
              </a:lnSpc>
              <a:spcBef>
                <a:spcPts val="480"/>
              </a:spcBef>
              <a:spcAft>
                <a:spcPts val="0"/>
              </a:spcAft>
              <a:buSzPts val="852"/>
              <a:buNone/>
            </a:pPr>
            <a:r>
              <a:rPr lang="en" sz="1595">
                <a:solidFill>
                  <a:srgbClr val="000000"/>
                </a:solidFill>
              </a:rPr>
              <a:t>RegulonDB is a comprehensive electronic resource about regulation of transcription initiation of Escherichia coli K-12 with decades of knowledge from classic molecular biology experiments, and also from high-throughput genomic methodologies. The database contains information of more than 70 TF binding sites motifs from ChIP-seq and gSELEX experiments.</a:t>
            </a:r>
            <a:endParaRPr sz="1595">
              <a:solidFill>
                <a:srgbClr val="000000"/>
              </a:solidFill>
            </a:endParaRPr>
          </a:p>
        </p:txBody>
      </p:sp>
      <p:pic>
        <p:nvPicPr>
          <p:cNvPr id="338" name="Google Shape;338;p43"/>
          <p:cNvPicPr preferRelativeResize="0"/>
          <p:nvPr/>
        </p:nvPicPr>
        <p:blipFill>
          <a:blip r:embed="rId3">
            <a:alphaModFix/>
          </a:blip>
          <a:stretch>
            <a:fillRect/>
          </a:stretch>
        </p:blipFill>
        <p:spPr>
          <a:xfrm>
            <a:off x="5056450" y="1103200"/>
            <a:ext cx="3975002" cy="2361377"/>
          </a:xfrm>
          <a:prstGeom prst="rect">
            <a:avLst/>
          </a:prstGeom>
          <a:noFill/>
          <a:ln>
            <a:noFill/>
          </a:ln>
        </p:spPr>
      </p:pic>
      <p:pic>
        <p:nvPicPr>
          <p:cNvPr id="339" name="Google Shape;339;p43"/>
          <p:cNvPicPr preferRelativeResize="0"/>
          <p:nvPr/>
        </p:nvPicPr>
        <p:blipFill>
          <a:blip r:embed="rId4">
            <a:alphaModFix/>
          </a:blip>
          <a:stretch>
            <a:fillRect/>
          </a:stretch>
        </p:blipFill>
        <p:spPr>
          <a:xfrm>
            <a:off x="650825" y="3555527"/>
            <a:ext cx="2629495" cy="1374123"/>
          </a:xfrm>
          <a:prstGeom prst="rect">
            <a:avLst/>
          </a:prstGeom>
          <a:noFill/>
          <a:ln>
            <a:noFill/>
          </a:ln>
        </p:spPr>
      </p:pic>
      <p:sp>
        <p:nvSpPr>
          <p:cNvPr id="340" name="Google Shape;340;p43"/>
          <p:cNvSpPr txBox="1"/>
          <p:nvPr/>
        </p:nvSpPr>
        <p:spPr>
          <a:xfrm>
            <a:off x="3712925" y="3853625"/>
            <a:ext cx="4458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Motif scores are computed using PSSMs, higher score indicates higher log odds likelihood of motif existence. </a:t>
            </a:r>
            <a:endParaRPr sz="1600"/>
          </a:p>
          <a:p>
            <a:pPr indent="0" lvl="0" marL="0" rtl="0" algn="l">
              <a:spcBef>
                <a:spcPts val="0"/>
              </a:spcBef>
              <a:spcAft>
                <a:spcPts val="0"/>
              </a:spcAft>
              <a:buNone/>
            </a:pPr>
            <a:r>
              <a:rPr lang="en" sz="1600"/>
              <a:t>PSSM: position specific score matrix</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4"/>
          <p:cNvPicPr preferRelativeResize="0"/>
          <p:nvPr/>
        </p:nvPicPr>
        <p:blipFill>
          <a:blip r:embed="rId3">
            <a:alphaModFix/>
          </a:blip>
          <a:stretch>
            <a:fillRect/>
          </a:stretch>
        </p:blipFill>
        <p:spPr>
          <a:xfrm>
            <a:off x="-2" y="0"/>
            <a:ext cx="5473275" cy="4265825"/>
          </a:xfrm>
          <a:prstGeom prst="rect">
            <a:avLst/>
          </a:prstGeom>
          <a:noFill/>
          <a:ln>
            <a:noFill/>
          </a:ln>
        </p:spPr>
      </p:pic>
      <p:sp>
        <p:nvSpPr>
          <p:cNvPr id="346" name="Google Shape;346;p44"/>
          <p:cNvSpPr txBox="1"/>
          <p:nvPr/>
        </p:nvSpPr>
        <p:spPr>
          <a:xfrm>
            <a:off x="5676225" y="211250"/>
            <a:ext cx="3040200" cy="25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HelT, Roll, MGW, ProT,EP</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Shift, Slide, Rise, Tilt, Shear, Stretch, Stagger, Buckle, Opening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14 shape features in total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0" y="0"/>
            <a:ext cx="9144000" cy="6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DNA shape features of bacterial promoters</a:t>
            </a:r>
            <a:endParaRPr/>
          </a:p>
        </p:txBody>
      </p:sp>
      <p:sp>
        <p:nvSpPr>
          <p:cNvPr id="352" name="Google Shape;352;p45"/>
          <p:cNvSpPr txBox="1"/>
          <p:nvPr>
            <p:ph idx="1" type="body"/>
          </p:nvPr>
        </p:nvSpPr>
        <p:spPr>
          <a:xfrm>
            <a:off x="457200" y="969075"/>
            <a:ext cx="8229600" cy="3601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t/>
            </a:r>
            <a:endParaRPr/>
          </a:p>
        </p:txBody>
      </p:sp>
      <p:pic>
        <p:nvPicPr>
          <p:cNvPr id="353" name="Google Shape;353;p45"/>
          <p:cNvPicPr preferRelativeResize="0"/>
          <p:nvPr/>
        </p:nvPicPr>
        <p:blipFill>
          <a:blip r:embed="rId3">
            <a:alphaModFix/>
          </a:blip>
          <a:stretch>
            <a:fillRect/>
          </a:stretch>
        </p:blipFill>
        <p:spPr>
          <a:xfrm>
            <a:off x="90725" y="606900"/>
            <a:ext cx="8596076" cy="426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685800" y="228600"/>
            <a:ext cx="7772400" cy="546300"/>
          </a:xfrm>
          <a:prstGeom prst="rect">
            <a:avLst/>
          </a:prstGeom>
          <a:noFill/>
          <a:ln>
            <a:noFill/>
          </a:ln>
        </p:spPr>
        <p:txBody>
          <a:bodyPr anchorCtr="0" anchor="ctr" bIns="50800" lIns="50800" spcFirstLastPara="1" rIns="50800" wrap="square" tIns="50800">
            <a:noAutofit/>
          </a:bodyPr>
          <a:lstStyle/>
          <a:p>
            <a:pPr indent="0" lvl="0" marL="40638" rtl="0" algn="ctr">
              <a:lnSpc>
                <a:spcPct val="100000"/>
              </a:lnSpc>
              <a:spcBef>
                <a:spcPts val="0"/>
              </a:spcBef>
              <a:spcAft>
                <a:spcPts val="0"/>
              </a:spcAft>
              <a:buClr>
                <a:srgbClr val="941100"/>
              </a:buClr>
              <a:buSzPts val="4400"/>
              <a:buFont typeface="Calibri"/>
              <a:buNone/>
            </a:pPr>
            <a:r>
              <a:rPr b="1" i="0" lang="en" sz="4400" u="none" cap="none" strike="noStrike">
                <a:solidFill>
                  <a:srgbClr val="941100"/>
                </a:solidFill>
              </a:rPr>
              <a:t>Outline</a:t>
            </a:r>
            <a:endParaRPr b="1"/>
          </a:p>
        </p:txBody>
      </p:sp>
      <p:sp>
        <p:nvSpPr>
          <p:cNvPr id="97" name="Google Shape;97;p19"/>
          <p:cNvSpPr txBox="1"/>
          <p:nvPr>
            <p:ph idx="1" type="body"/>
          </p:nvPr>
        </p:nvSpPr>
        <p:spPr>
          <a:xfrm>
            <a:off x="565525" y="804100"/>
            <a:ext cx="7942200" cy="3058800"/>
          </a:xfrm>
          <a:prstGeom prst="rect">
            <a:avLst/>
          </a:prstGeom>
          <a:noFill/>
          <a:ln>
            <a:noFill/>
          </a:ln>
        </p:spPr>
        <p:txBody>
          <a:bodyPr anchorCtr="0" anchor="t" bIns="50800" lIns="50800" spcFirstLastPara="1" rIns="50800" wrap="square" tIns="50800">
            <a:noAutofit/>
          </a:bodyPr>
          <a:lstStyle/>
          <a:p>
            <a:pPr indent="-374650" lvl="0" marL="383540" rtl="0" algn="l">
              <a:lnSpc>
                <a:spcPct val="100000"/>
              </a:lnSpc>
              <a:spcBef>
                <a:spcPts val="0"/>
              </a:spcBef>
              <a:spcAft>
                <a:spcPts val="0"/>
              </a:spcAft>
              <a:buSzPts val="2300"/>
              <a:buChar char="➢"/>
            </a:pPr>
            <a:r>
              <a:rPr lang="en" sz="2300"/>
              <a:t>What is in a DNA sequence?</a:t>
            </a:r>
            <a:endParaRPr sz="2300"/>
          </a:p>
          <a:p>
            <a:pPr indent="-317500" lvl="1" marL="783590" rtl="0" algn="l">
              <a:lnSpc>
                <a:spcPct val="100000"/>
              </a:lnSpc>
              <a:spcBef>
                <a:spcPts val="0"/>
              </a:spcBef>
              <a:spcAft>
                <a:spcPts val="0"/>
              </a:spcAft>
              <a:buSzPts val="2300"/>
              <a:buChar char="○"/>
            </a:pPr>
            <a:r>
              <a:rPr lang="en" sz="2300"/>
              <a:t>Transcriptional Unit</a:t>
            </a:r>
            <a:endParaRPr sz="2300"/>
          </a:p>
          <a:p>
            <a:pPr indent="-317500" lvl="1" marL="783590" rtl="0" algn="l">
              <a:lnSpc>
                <a:spcPct val="100000"/>
              </a:lnSpc>
              <a:spcBef>
                <a:spcPts val="0"/>
              </a:spcBef>
              <a:spcAft>
                <a:spcPts val="0"/>
              </a:spcAft>
              <a:buSzPts val="2300"/>
              <a:buChar char="○"/>
            </a:pPr>
            <a:r>
              <a:rPr lang="en" sz="2300"/>
              <a:t>Prokaryotic Vs. Eukaryotic TUs</a:t>
            </a:r>
            <a:endParaRPr sz="2300"/>
          </a:p>
          <a:p>
            <a:pPr indent="-317500" lvl="1" marL="783590" rtl="0" algn="l">
              <a:lnSpc>
                <a:spcPct val="100000"/>
              </a:lnSpc>
              <a:spcBef>
                <a:spcPts val="0"/>
              </a:spcBef>
              <a:spcAft>
                <a:spcPts val="0"/>
              </a:spcAft>
              <a:buSzPts val="2300"/>
              <a:buChar char="○"/>
            </a:pPr>
            <a:r>
              <a:rPr lang="en" sz="2300"/>
              <a:t>Prokaryotic Vs. Eukaryotic mRNA </a:t>
            </a:r>
            <a:endParaRPr sz="2300"/>
          </a:p>
          <a:p>
            <a:pPr indent="-374650" lvl="0" marL="383540" rtl="0" algn="l">
              <a:spcBef>
                <a:spcPts val="0"/>
              </a:spcBef>
              <a:spcAft>
                <a:spcPts val="0"/>
              </a:spcAft>
              <a:buSzPts val="2300"/>
              <a:buChar char="➢"/>
            </a:pPr>
            <a:r>
              <a:rPr lang="en" sz="2300"/>
              <a:t>Experimental methods to determine TU components</a:t>
            </a:r>
            <a:endParaRPr sz="2300"/>
          </a:p>
          <a:p>
            <a:pPr indent="-374650" lvl="0" marL="383540" rtl="0" algn="l">
              <a:lnSpc>
                <a:spcPct val="100000"/>
              </a:lnSpc>
              <a:spcBef>
                <a:spcPts val="0"/>
              </a:spcBef>
              <a:spcAft>
                <a:spcPts val="0"/>
              </a:spcAft>
              <a:buSzPts val="2300"/>
              <a:buChar char="➢"/>
            </a:pPr>
            <a:r>
              <a:rPr lang="en" sz="2300"/>
              <a:t>Regulons, Stimulons and TRNs</a:t>
            </a:r>
            <a:endParaRPr sz="2300"/>
          </a:p>
          <a:p>
            <a:pPr indent="-374650" lvl="0" marL="383540" rtl="0" algn="l">
              <a:lnSpc>
                <a:spcPct val="100000"/>
              </a:lnSpc>
              <a:spcBef>
                <a:spcPts val="0"/>
              </a:spcBef>
              <a:spcAft>
                <a:spcPts val="0"/>
              </a:spcAft>
              <a:buClr>
                <a:schemeClr val="dk1"/>
              </a:buClr>
              <a:buSzPts val="2300"/>
              <a:buChar char="➢"/>
            </a:pPr>
            <a:r>
              <a:rPr lang="en" sz="2300">
                <a:solidFill>
                  <a:schemeClr val="dk1"/>
                </a:solidFill>
              </a:rPr>
              <a:t>Towards mathematical interpretation of sequences: The concept of Bitome</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6"/>
          <p:cNvPicPr preferRelativeResize="0"/>
          <p:nvPr/>
        </p:nvPicPr>
        <p:blipFill>
          <a:blip r:embed="rId3">
            <a:alphaModFix/>
          </a:blip>
          <a:stretch>
            <a:fillRect/>
          </a:stretch>
        </p:blipFill>
        <p:spPr>
          <a:xfrm>
            <a:off x="228600" y="0"/>
            <a:ext cx="5172980" cy="4838700"/>
          </a:xfrm>
          <a:prstGeom prst="rect">
            <a:avLst/>
          </a:prstGeom>
          <a:noFill/>
          <a:ln>
            <a:noFill/>
          </a:ln>
        </p:spPr>
      </p:pic>
      <p:pic>
        <p:nvPicPr>
          <p:cNvPr id="359" name="Google Shape;359;p46"/>
          <p:cNvPicPr preferRelativeResize="0"/>
          <p:nvPr/>
        </p:nvPicPr>
        <p:blipFill>
          <a:blip r:embed="rId4">
            <a:alphaModFix/>
          </a:blip>
          <a:stretch>
            <a:fillRect/>
          </a:stretch>
        </p:blipFill>
        <p:spPr>
          <a:xfrm>
            <a:off x="5477780" y="0"/>
            <a:ext cx="3666220" cy="3437081"/>
          </a:xfrm>
          <a:prstGeom prst="rect">
            <a:avLst/>
          </a:prstGeom>
          <a:noFill/>
          <a:ln>
            <a:noFill/>
          </a:ln>
        </p:spPr>
      </p:pic>
      <p:sp>
        <p:nvSpPr>
          <p:cNvPr id="360" name="Google Shape;360;p46"/>
          <p:cNvSpPr/>
          <p:nvPr/>
        </p:nvSpPr>
        <p:spPr>
          <a:xfrm>
            <a:off x="293975" y="753150"/>
            <a:ext cx="523500" cy="153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293925" y="2329200"/>
            <a:ext cx="523500" cy="19602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6"/>
          <p:cNvSpPr/>
          <p:nvPr/>
        </p:nvSpPr>
        <p:spPr>
          <a:xfrm>
            <a:off x="835825" y="1717550"/>
            <a:ext cx="3912600" cy="1047000"/>
          </a:xfrm>
          <a:prstGeom prst="rect">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
          <p:cNvSpPr/>
          <p:nvPr/>
        </p:nvSpPr>
        <p:spPr>
          <a:xfrm>
            <a:off x="835825" y="1240050"/>
            <a:ext cx="3912600" cy="238800"/>
          </a:xfrm>
          <a:prstGeom prst="rect">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7"/>
          <p:cNvPicPr preferRelativeResize="0"/>
          <p:nvPr/>
        </p:nvPicPr>
        <p:blipFill>
          <a:blip r:embed="rId3">
            <a:alphaModFix/>
          </a:blip>
          <a:stretch>
            <a:fillRect/>
          </a:stretch>
        </p:blipFill>
        <p:spPr>
          <a:xfrm>
            <a:off x="-3" y="0"/>
            <a:ext cx="2651075" cy="1836975"/>
          </a:xfrm>
          <a:prstGeom prst="rect">
            <a:avLst/>
          </a:prstGeom>
          <a:noFill/>
          <a:ln>
            <a:noFill/>
          </a:ln>
        </p:spPr>
      </p:pic>
      <p:pic>
        <p:nvPicPr>
          <p:cNvPr id="369" name="Google Shape;369;p47"/>
          <p:cNvPicPr preferRelativeResize="0"/>
          <p:nvPr/>
        </p:nvPicPr>
        <p:blipFill>
          <a:blip r:embed="rId4">
            <a:alphaModFix/>
          </a:blip>
          <a:stretch>
            <a:fillRect/>
          </a:stretch>
        </p:blipFill>
        <p:spPr>
          <a:xfrm>
            <a:off x="2992700" y="152400"/>
            <a:ext cx="5990075" cy="4690524"/>
          </a:xfrm>
          <a:prstGeom prst="rect">
            <a:avLst/>
          </a:prstGeom>
          <a:noFill/>
          <a:ln>
            <a:noFill/>
          </a:ln>
        </p:spPr>
      </p:pic>
      <p:sp>
        <p:nvSpPr>
          <p:cNvPr id="370" name="Google Shape;370;p47"/>
          <p:cNvSpPr txBox="1"/>
          <p:nvPr/>
        </p:nvSpPr>
        <p:spPr>
          <a:xfrm>
            <a:off x="339850" y="2084950"/>
            <a:ext cx="1717500" cy="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-60 to + 20 at TSS, for TUs regulated by different Sigma factors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8"/>
          <p:cNvPicPr preferRelativeResize="0"/>
          <p:nvPr/>
        </p:nvPicPr>
        <p:blipFill>
          <a:blip r:embed="rId3">
            <a:alphaModFix/>
          </a:blip>
          <a:stretch>
            <a:fillRect/>
          </a:stretch>
        </p:blipFill>
        <p:spPr>
          <a:xfrm>
            <a:off x="4631625" y="987450"/>
            <a:ext cx="3729625" cy="3259282"/>
          </a:xfrm>
          <a:prstGeom prst="rect">
            <a:avLst/>
          </a:prstGeom>
          <a:noFill/>
          <a:ln>
            <a:noFill/>
          </a:ln>
        </p:spPr>
      </p:pic>
      <p:sp>
        <p:nvSpPr>
          <p:cNvPr id="376" name="Google Shape;376;p48"/>
          <p:cNvSpPr txBox="1"/>
          <p:nvPr>
            <p:ph type="title"/>
          </p:nvPr>
        </p:nvSpPr>
        <p:spPr>
          <a:xfrm>
            <a:off x="460575"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20"/>
              <a:t>DNA Shape Vectors provide distinguishing features</a:t>
            </a:r>
            <a:endParaRPr sz="2320"/>
          </a:p>
        </p:txBody>
      </p:sp>
      <p:pic>
        <p:nvPicPr>
          <p:cNvPr id="377" name="Google Shape;377;p48"/>
          <p:cNvPicPr preferRelativeResize="0"/>
          <p:nvPr/>
        </p:nvPicPr>
        <p:blipFill>
          <a:blip r:embed="rId4">
            <a:alphaModFix/>
          </a:blip>
          <a:stretch>
            <a:fillRect/>
          </a:stretch>
        </p:blipFill>
        <p:spPr>
          <a:xfrm>
            <a:off x="533600" y="987450"/>
            <a:ext cx="3594810" cy="3259275"/>
          </a:xfrm>
          <a:prstGeom prst="rect">
            <a:avLst/>
          </a:prstGeom>
          <a:noFill/>
          <a:ln>
            <a:noFill/>
          </a:ln>
        </p:spPr>
      </p:pic>
      <p:sp>
        <p:nvSpPr>
          <p:cNvPr id="378" name="Google Shape;378;p48"/>
          <p:cNvSpPr txBox="1"/>
          <p:nvPr/>
        </p:nvSpPr>
        <p:spPr>
          <a:xfrm>
            <a:off x="696400" y="4271750"/>
            <a:ext cx="34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Characteristic shape features at TFBS</a:t>
            </a:r>
            <a:endParaRPr/>
          </a:p>
        </p:txBody>
      </p:sp>
      <p:sp>
        <p:nvSpPr>
          <p:cNvPr id="379" name="Google Shape;379;p48"/>
          <p:cNvSpPr txBox="1"/>
          <p:nvPr/>
        </p:nvSpPr>
        <p:spPr>
          <a:xfrm>
            <a:off x="4921000" y="4271750"/>
            <a:ext cx="36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LDA applied to reduce feature dimensions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ctrTitle"/>
          </p:nvPr>
        </p:nvSpPr>
        <p:spPr>
          <a:xfrm>
            <a:off x="685800" y="1964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Module 3: The Bitome - Genome Analysis and Machine Learning</a:t>
            </a:r>
            <a:endParaRPr sz="3600"/>
          </a:p>
        </p:txBody>
      </p:sp>
      <p:sp>
        <p:nvSpPr>
          <p:cNvPr id="385" name="Google Shape;385;p49"/>
          <p:cNvSpPr txBox="1"/>
          <p:nvPr>
            <p:ph idx="1" type="subTitle"/>
          </p:nvPr>
        </p:nvSpPr>
        <p:spPr>
          <a:xfrm>
            <a:off x="685800" y="328460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2: Building predictive models with genome sequence information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120275" y="118875"/>
            <a:ext cx="877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Sequence-Based ML Opportunities are Multi-Scale</a:t>
            </a:r>
            <a:endParaRPr/>
          </a:p>
        </p:txBody>
      </p:sp>
      <p:sp>
        <p:nvSpPr>
          <p:cNvPr id="391" name="Google Shape;391;p50"/>
          <p:cNvSpPr txBox="1"/>
          <p:nvPr/>
        </p:nvSpPr>
        <p:spPr>
          <a:xfrm>
            <a:off x="5690425" y="1441675"/>
            <a:ext cx="302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a:p>
            <a:pPr indent="0" lvl="0" marL="457200" rtl="0" algn="l">
              <a:spcBef>
                <a:spcPts val="0"/>
              </a:spcBef>
              <a:spcAft>
                <a:spcPts val="0"/>
              </a:spcAft>
              <a:buNone/>
            </a:pPr>
            <a:r>
              <a:rPr lang="en" sz="1200" u="sng">
                <a:solidFill>
                  <a:schemeClr val="accent5"/>
                </a:solidFill>
                <a:hlinkClick r:id="rId3">
                  <a:extLst>
                    <a:ext uri="{A12FA001-AC4F-418D-AE19-62706E023703}">
                      <ahyp:hlinkClr val="tx"/>
                    </a:ext>
                  </a:extLst>
                </a:hlinkClick>
              </a:rPr>
              <a:t>predict AMR determinants across multiple pathogens</a:t>
            </a:r>
            <a:r>
              <a:rPr lang="en" sz="1200">
                <a:solidFill>
                  <a:schemeClr val="dk1"/>
                </a:solidFill>
              </a:rPr>
              <a:t> (Hyun </a:t>
            </a:r>
            <a:r>
              <a:rPr i="1" lang="en" sz="1200">
                <a:solidFill>
                  <a:schemeClr val="dk1"/>
                </a:solidFill>
              </a:rPr>
              <a:t>et al </a:t>
            </a:r>
            <a:r>
              <a:rPr lang="en" sz="1200">
                <a:solidFill>
                  <a:schemeClr val="dk1"/>
                </a:solidFill>
              </a:rPr>
              <a:t>[2020])</a:t>
            </a:r>
            <a:endParaRPr sz="1200"/>
          </a:p>
        </p:txBody>
      </p:sp>
      <p:pic>
        <p:nvPicPr>
          <p:cNvPr id="392" name="Google Shape;392;p50"/>
          <p:cNvPicPr preferRelativeResize="0"/>
          <p:nvPr/>
        </p:nvPicPr>
        <p:blipFill>
          <a:blip r:embed="rId4">
            <a:alphaModFix/>
          </a:blip>
          <a:stretch>
            <a:fillRect/>
          </a:stretch>
        </p:blipFill>
        <p:spPr>
          <a:xfrm>
            <a:off x="616500" y="745377"/>
            <a:ext cx="5288753" cy="4314522"/>
          </a:xfrm>
          <a:prstGeom prst="rect">
            <a:avLst/>
          </a:prstGeom>
          <a:noFill/>
          <a:ln>
            <a:noFill/>
          </a:ln>
        </p:spPr>
      </p:pic>
      <p:sp>
        <p:nvSpPr>
          <p:cNvPr id="393" name="Google Shape;393;p50"/>
          <p:cNvSpPr txBox="1"/>
          <p:nvPr/>
        </p:nvSpPr>
        <p:spPr>
          <a:xfrm>
            <a:off x="6202675" y="3115175"/>
            <a:ext cx="184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accent5"/>
                </a:solidFill>
                <a:hlinkClick r:id="rId5">
                  <a:extLst>
                    <a:ext uri="{A12FA001-AC4F-418D-AE19-62706E023703}">
                      <ahyp:hlinkClr val="tx"/>
                    </a:ext>
                  </a:extLst>
                </a:hlinkClick>
              </a:rPr>
              <a:t>identify independently regulated gene modules</a:t>
            </a:r>
            <a:r>
              <a:rPr lang="en" sz="1200">
                <a:solidFill>
                  <a:schemeClr val="dk1"/>
                </a:solidFill>
              </a:rPr>
              <a:t> (Sastry </a:t>
            </a:r>
            <a:r>
              <a:rPr i="1" lang="en" sz="1200">
                <a:solidFill>
                  <a:schemeClr val="dk1"/>
                </a:solidFill>
              </a:rPr>
              <a:t>et al</a:t>
            </a:r>
            <a:r>
              <a:rPr lang="en" sz="1200">
                <a:solidFill>
                  <a:schemeClr val="dk1"/>
                </a:solidFill>
              </a:rPr>
              <a:t> [2019])</a:t>
            </a:r>
            <a:endParaRPr/>
          </a:p>
        </p:txBody>
      </p:sp>
      <p:sp>
        <p:nvSpPr>
          <p:cNvPr id="394" name="Google Shape;394;p50"/>
          <p:cNvSpPr txBox="1"/>
          <p:nvPr/>
        </p:nvSpPr>
        <p:spPr>
          <a:xfrm>
            <a:off x="6202675" y="4195200"/>
            <a:ext cx="245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predict adaptive mutations and essentiality</a:t>
            </a:r>
            <a:r>
              <a:rPr lang="en" sz="1200">
                <a:solidFill>
                  <a:schemeClr val="dk1"/>
                </a:solidFill>
              </a:rPr>
              <a:t> (Lamoureux </a:t>
            </a:r>
            <a:r>
              <a:rPr i="1" lang="en" sz="1200">
                <a:solidFill>
                  <a:schemeClr val="dk1"/>
                </a:solidFill>
              </a:rPr>
              <a:t>et al</a:t>
            </a:r>
            <a:r>
              <a:rPr lang="en" sz="1200">
                <a:solidFill>
                  <a:schemeClr val="dk1"/>
                </a:solidFill>
              </a:rPr>
              <a:t> [2020])</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1"/>
          <p:cNvPicPr preferRelativeResize="0"/>
          <p:nvPr/>
        </p:nvPicPr>
        <p:blipFill>
          <a:blip r:embed="rId3">
            <a:alphaModFix/>
          </a:blip>
          <a:stretch>
            <a:fillRect/>
          </a:stretch>
        </p:blipFill>
        <p:spPr>
          <a:xfrm>
            <a:off x="969836" y="0"/>
            <a:ext cx="7204329"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p:nvPr/>
        </p:nvSpPr>
        <p:spPr>
          <a:xfrm>
            <a:off x="6955475" y="3753678"/>
            <a:ext cx="2078100" cy="1310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mRNA control, a complex system</a:t>
            </a:r>
            <a:endParaRPr sz="3000"/>
          </a:p>
        </p:txBody>
      </p:sp>
      <p:pic>
        <p:nvPicPr>
          <p:cNvPr id="406" name="Google Shape;406;p52"/>
          <p:cNvPicPr preferRelativeResize="0"/>
          <p:nvPr/>
        </p:nvPicPr>
        <p:blipFill>
          <a:blip r:embed="rId3">
            <a:alphaModFix/>
          </a:blip>
          <a:stretch>
            <a:fillRect/>
          </a:stretch>
        </p:blipFill>
        <p:spPr>
          <a:xfrm>
            <a:off x="6984786" y="3894464"/>
            <a:ext cx="2003529" cy="990093"/>
          </a:xfrm>
          <a:prstGeom prst="rect">
            <a:avLst/>
          </a:prstGeom>
          <a:noFill/>
          <a:ln>
            <a:noFill/>
          </a:ln>
        </p:spPr>
      </p:pic>
      <p:pic>
        <p:nvPicPr>
          <p:cNvPr id="407" name="Google Shape;407;p52"/>
          <p:cNvPicPr preferRelativeResize="0"/>
          <p:nvPr/>
        </p:nvPicPr>
        <p:blipFill>
          <a:blip r:embed="rId4">
            <a:alphaModFix/>
          </a:blip>
          <a:stretch>
            <a:fillRect/>
          </a:stretch>
        </p:blipFill>
        <p:spPr>
          <a:xfrm>
            <a:off x="60250" y="857400"/>
            <a:ext cx="6316363" cy="4244200"/>
          </a:xfrm>
          <a:prstGeom prst="rect">
            <a:avLst/>
          </a:prstGeom>
          <a:noFill/>
          <a:ln>
            <a:noFill/>
          </a:ln>
        </p:spPr>
      </p:pic>
      <p:sp>
        <p:nvSpPr>
          <p:cNvPr id="408" name="Google Shape;408;p52"/>
          <p:cNvSpPr txBox="1"/>
          <p:nvPr/>
        </p:nvSpPr>
        <p:spPr>
          <a:xfrm>
            <a:off x="6867300" y="3373375"/>
            <a:ext cx="23529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Example: RNAP binding</a:t>
            </a:r>
            <a:endParaRPr b="1">
              <a:latin typeface="Helvetica Neue"/>
              <a:ea typeface="Helvetica Neue"/>
              <a:cs typeface="Helvetica Neue"/>
              <a:sym typeface="Helvetica Neue"/>
            </a:endParaRPr>
          </a:p>
        </p:txBody>
      </p:sp>
      <p:cxnSp>
        <p:nvCxnSpPr>
          <p:cNvPr id="409" name="Google Shape;409;p52"/>
          <p:cNvCxnSpPr/>
          <p:nvPr/>
        </p:nvCxnSpPr>
        <p:spPr>
          <a:xfrm>
            <a:off x="5665875" y="4832075"/>
            <a:ext cx="1095000" cy="10200"/>
          </a:xfrm>
          <a:prstGeom prst="straightConnector1">
            <a:avLst/>
          </a:prstGeom>
          <a:noFill/>
          <a:ln cap="flat" cmpd="sng" w="9525">
            <a:solidFill>
              <a:schemeClr val="dk2"/>
            </a:solidFill>
            <a:prstDash val="solid"/>
            <a:round/>
            <a:headEnd len="med" w="med" type="none"/>
            <a:tailEnd len="med" w="med" type="triangle"/>
          </a:ln>
        </p:spPr>
      </p:cxnSp>
      <p:sp>
        <p:nvSpPr>
          <p:cNvPr id="410" name="Google Shape;410;p52"/>
          <p:cNvSpPr txBox="1"/>
          <p:nvPr/>
        </p:nvSpPr>
        <p:spPr>
          <a:xfrm>
            <a:off x="3526150" y="4363450"/>
            <a:ext cx="17481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Helvetica Neue"/>
                <a:ea typeface="Helvetica Neue"/>
                <a:cs typeface="Helvetica Neue"/>
                <a:sym typeface="Helvetica Neue"/>
              </a:rPr>
              <a:t>Machine Learning</a:t>
            </a:r>
            <a:endParaRPr b="1">
              <a:solidFill>
                <a:srgbClr val="FF000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Gene Expression from Sequence Features</a:t>
            </a:r>
            <a:endParaRPr/>
          </a:p>
        </p:txBody>
      </p:sp>
      <p:sp>
        <p:nvSpPr>
          <p:cNvPr id="416" name="Google Shape;416;p53"/>
          <p:cNvSpPr txBox="1"/>
          <p:nvPr/>
        </p:nvSpPr>
        <p:spPr>
          <a:xfrm>
            <a:off x="464000" y="1450725"/>
            <a:ext cx="43266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Research question: can we quantitatively predict gene expression levels from sequence features?</a:t>
            </a:r>
            <a:endParaRPr b="1" sz="1600"/>
          </a:p>
          <a:p>
            <a:pPr indent="0" lvl="0" marL="0" rtl="0" algn="l">
              <a:spcBef>
                <a:spcPts val="0"/>
              </a:spcBef>
              <a:spcAft>
                <a:spcPts val="0"/>
              </a:spcAft>
              <a:buNone/>
            </a:pPr>
            <a:r>
              <a:t/>
            </a:r>
            <a:endParaRPr b="1" sz="1200"/>
          </a:p>
          <a:p>
            <a:pPr indent="0" lvl="0" marL="0" rtl="0" algn="l">
              <a:spcBef>
                <a:spcPts val="0"/>
              </a:spcBef>
              <a:spcAft>
                <a:spcPts val="0"/>
              </a:spcAft>
              <a:buNone/>
            </a:pPr>
            <a:r>
              <a:rPr lang="en"/>
              <a:t>Important to:</a:t>
            </a:r>
            <a:endParaRPr/>
          </a:p>
          <a:p>
            <a:pPr indent="-317500" lvl="0" marL="457200" rtl="0" algn="l">
              <a:spcBef>
                <a:spcPts val="0"/>
              </a:spcBef>
              <a:spcAft>
                <a:spcPts val="0"/>
              </a:spcAft>
              <a:buSzPts val="1400"/>
              <a:buChar char="-"/>
            </a:pPr>
            <a:r>
              <a:rPr lang="en"/>
              <a:t>Enable prediction of transcriptomic state for any strain for which we just have genome</a:t>
            </a:r>
            <a:endParaRPr/>
          </a:p>
          <a:p>
            <a:pPr indent="-317500" lvl="0" marL="457200" rtl="0" algn="l">
              <a:spcBef>
                <a:spcPts val="0"/>
              </a:spcBef>
              <a:spcAft>
                <a:spcPts val="0"/>
              </a:spcAft>
              <a:buSzPts val="1400"/>
              <a:buChar char="-"/>
            </a:pPr>
            <a:r>
              <a:rPr lang="en"/>
              <a:t>Reveal specific sequence-based features that are predictive of expression</a:t>
            </a:r>
            <a:endParaRPr/>
          </a:p>
          <a:p>
            <a:pPr indent="-317500" lvl="0" marL="457200" rtl="0" algn="l">
              <a:spcBef>
                <a:spcPts val="0"/>
              </a:spcBef>
              <a:spcAft>
                <a:spcPts val="0"/>
              </a:spcAft>
              <a:buSzPts val="1400"/>
              <a:buChar char="-"/>
            </a:pPr>
            <a:r>
              <a:rPr lang="en"/>
              <a:t>Open door for expression tuning, synthetic biology, rational design of regulatory networks</a:t>
            </a:r>
            <a:endParaRPr>
              <a:solidFill>
                <a:schemeClr val="dk1"/>
              </a:solidFill>
            </a:endParaRPr>
          </a:p>
          <a:p>
            <a:pPr indent="0" lvl="0" marL="0" rtl="0" algn="l">
              <a:spcBef>
                <a:spcPts val="0"/>
              </a:spcBef>
              <a:spcAft>
                <a:spcPts val="0"/>
              </a:spcAft>
              <a:buNone/>
            </a:pPr>
            <a:r>
              <a:t/>
            </a:r>
            <a:endParaRPr b="1" sz="1200"/>
          </a:p>
        </p:txBody>
      </p:sp>
      <p:pic>
        <p:nvPicPr>
          <p:cNvPr id="417" name="Google Shape;417;p53"/>
          <p:cNvPicPr preferRelativeResize="0"/>
          <p:nvPr/>
        </p:nvPicPr>
        <p:blipFill rotWithShape="1">
          <a:blip r:embed="rId3">
            <a:alphaModFix/>
          </a:blip>
          <a:srcRect b="66083" l="52646" r="27847" t="0"/>
          <a:stretch/>
        </p:blipFill>
        <p:spPr>
          <a:xfrm>
            <a:off x="5434225" y="1106947"/>
            <a:ext cx="2810576" cy="34889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ML Workflow for Predicting Expression</a:t>
            </a:r>
            <a:endParaRPr/>
          </a:p>
        </p:txBody>
      </p:sp>
      <p:sp>
        <p:nvSpPr>
          <p:cNvPr id="423" name="Google Shape;423;p54"/>
          <p:cNvSpPr txBox="1"/>
          <p:nvPr/>
        </p:nvSpPr>
        <p:spPr>
          <a:xfrm>
            <a:off x="581250" y="1065750"/>
            <a:ext cx="79815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AutoNum type="arabicPeriod"/>
            </a:pPr>
            <a:r>
              <a:rPr lang="en" sz="2400"/>
              <a:t>Select features, targets, and samples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Explore relationships between features and targets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Train regression models to predict expression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Explain performance of best regression models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Repeat as needed</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1000"/>
                                        <p:tgtEl>
                                          <p:spTgt spid="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1000"/>
                                        <p:tgtEl>
                                          <p:spTgt spid="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1000"/>
                                        <p:tgtEl>
                                          <p:spTgt spid="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1000"/>
                                        <p:tgtEl>
                                          <p:spTgt spid="4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animEffect filter="fade" transition="in">
                                      <p:cBhvr>
                                        <p:cTn dur="1000"/>
                                        <p:tgtEl>
                                          <p:spTgt spid="4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animEffect filter="fade" transition="in">
                                      <p:cBhvr>
                                        <p:cTn dur="1000"/>
                                        <p:tgtEl>
                                          <p:spTgt spid="4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animEffect filter="fade" transition="in">
                                      <p:cBhvr>
                                        <p:cTn dur="1000"/>
                                        <p:tgtEl>
                                          <p:spTgt spid="42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animEffect filter="fade" transition="in">
                                      <p:cBhvr>
                                        <p:cTn dur="1000"/>
                                        <p:tgtEl>
                                          <p:spTgt spid="42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animEffect filter="fade" transition="in">
                                      <p:cBhvr>
                                        <p:cTn dur="1000"/>
                                        <p:tgtEl>
                                          <p:spTgt spid="42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type="title"/>
          </p:nvPr>
        </p:nvSpPr>
        <p:spPr>
          <a:xfrm>
            <a:off x="311700" y="36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“Classical” Features Influencing Transcription</a:t>
            </a:r>
            <a:endParaRPr/>
          </a:p>
        </p:txBody>
      </p:sp>
      <p:pic>
        <p:nvPicPr>
          <p:cNvPr id="429" name="Google Shape;429;p55"/>
          <p:cNvPicPr preferRelativeResize="0"/>
          <p:nvPr/>
        </p:nvPicPr>
        <p:blipFill>
          <a:blip r:embed="rId3">
            <a:alphaModFix/>
          </a:blip>
          <a:stretch>
            <a:fillRect/>
          </a:stretch>
        </p:blipFill>
        <p:spPr>
          <a:xfrm>
            <a:off x="4243550" y="1687800"/>
            <a:ext cx="4802776" cy="1855075"/>
          </a:xfrm>
          <a:prstGeom prst="rect">
            <a:avLst/>
          </a:prstGeom>
          <a:noFill/>
          <a:ln>
            <a:noFill/>
          </a:ln>
        </p:spPr>
      </p:pic>
      <p:sp>
        <p:nvSpPr>
          <p:cNvPr id="430" name="Google Shape;430;p55"/>
          <p:cNvSpPr txBox="1"/>
          <p:nvPr/>
        </p:nvSpPr>
        <p:spPr>
          <a:xfrm>
            <a:off x="5801150" y="4804800"/>
            <a:ext cx="3343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Mejia-Almonte </a:t>
            </a:r>
            <a:r>
              <a:rPr i="1" lang="en" sz="1000"/>
              <a:t>et al </a:t>
            </a:r>
            <a:r>
              <a:rPr lang="en" sz="1000"/>
              <a:t>(2020) </a:t>
            </a:r>
            <a:r>
              <a:rPr i="1" lang="en" sz="1000"/>
              <a:t>Nature Reviews Genetics</a:t>
            </a:r>
            <a:endParaRPr i="1" sz="1000"/>
          </a:p>
        </p:txBody>
      </p:sp>
      <p:sp>
        <p:nvSpPr>
          <p:cNvPr id="431" name="Google Shape;431;p55"/>
          <p:cNvSpPr txBox="1"/>
          <p:nvPr/>
        </p:nvSpPr>
        <p:spPr>
          <a:xfrm>
            <a:off x="477650" y="1122800"/>
            <a:ext cx="3544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-10 box location and sequence</a:t>
            </a:r>
            <a:endParaRPr>
              <a:solidFill>
                <a:schemeClr val="dk1"/>
              </a:solidFill>
            </a:endParaRPr>
          </a:p>
          <a:p>
            <a:pPr indent="0" lvl="0" marL="0" rtl="0" algn="l">
              <a:spcBef>
                <a:spcPts val="0"/>
              </a:spcBef>
              <a:spcAft>
                <a:spcPts val="0"/>
              </a:spcAft>
              <a:buNone/>
            </a:pPr>
            <a:r>
              <a:rPr lang="en">
                <a:solidFill>
                  <a:schemeClr val="dk1"/>
                </a:solidFill>
              </a:rPr>
              <a:t>-35 box location and sequence</a:t>
            </a:r>
            <a:endParaRPr>
              <a:solidFill>
                <a:schemeClr val="dk1"/>
              </a:solidFill>
            </a:endParaRPr>
          </a:p>
          <a:p>
            <a:pPr indent="0" lvl="0" marL="0" rtl="0" algn="l">
              <a:spcBef>
                <a:spcPts val="0"/>
              </a:spcBef>
              <a:spcAft>
                <a:spcPts val="0"/>
              </a:spcAft>
              <a:buNone/>
            </a:pPr>
            <a:r>
              <a:rPr lang="en">
                <a:solidFill>
                  <a:schemeClr val="dk1"/>
                </a:solidFill>
              </a:rPr>
              <a:t>TF binding site presence/absence</a:t>
            </a:r>
            <a:endParaRPr>
              <a:solidFill>
                <a:schemeClr val="dk1"/>
              </a:solidFill>
            </a:endParaRPr>
          </a:p>
          <a:p>
            <a:pPr indent="0" lvl="0" marL="0" rtl="0" algn="l">
              <a:spcBef>
                <a:spcPts val="0"/>
              </a:spcBef>
              <a:spcAft>
                <a:spcPts val="0"/>
              </a:spcAft>
              <a:buNone/>
            </a:pPr>
            <a:r>
              <a:rPr lang="en">
                <a:solidFill>
                  <a:schemeClr val="dk1"/>
                </a:solidFill>
              </a:rPr>
              <a:t>5’ UTR length/GC content</a:t>
            </a:r>
            <a:endParaRPr>
              <a:solidFill>
                <a:schemeClr val="dk1"/>
              </a:solidFill>
            </a:endParaRPr>
          </a:p>
          <a:p>
            <a:pPr indent="0" lvl="0" marL="0" rtl="0" algn="l">
              <a:spcBef>
                <a:spcPts val="0"/>
              </a:spcBef>
              <a:spcAft>
                <a:spcPts val="0"/>
              </a:spcAft>
              <a:buNone/>
            </a:pPr>
            <a:r>
              <a:rPr lang="en">
                <a:solidFill>
                  <a:schemeClr val="dk1"/>
                </a:solidFill>
              </a:rPr>
              <a:t>Leading/lagging strand</a:t>
            </a:r>
            <a:endParaRPr>
              <a:solidFill>
                <a:schemeClr val="dk1"/>
              </a:solidFill>
            </a:endParaRPr>
          </a:p>
          <a:p>
            <a:pPr indent="0" lvl="0" marL="0" rtl="0" algn="l">
              <a:spcBef>
                <a:spcPts val="0"/>
              </a:spcBef>
              <a:spcAft>
                <a:spcPts val="0"/>
              </a:spcAft>
              <a:buNone/>
            </a:pPr>
            <a:r>
              <a:rPr lang="en">
                <a:solidFill>
                  <a:schemeClr val="dk1"/>
                </a:solidFill>
              </a:rPr>
              <a:t>TSS base</a:t>
            </a:r>
            <a:endParaRPr>
              <a:solidFill>
                <a:schemeClr val="dk1"/>
              </a:solidFill>
            </a:endParaRPr>
          </a:p>
          <a:p>
            <a:pPr indent="0" lvl="0" marL="0" rtl="0" algn="l">
              <a:spcBef>
                <a:spcPts val="0"/>
              </a:spcBef>
              <a:spcAft>
                <a:spcPts val="0"/>
              </a:spcAft>
              <a:buNone/>
            </a:pPr>
            <a:r>
              <a:rPr lang="en">
                <a:solidFill>
                  <a:schemeClr val="dk1"/>
                </a:solidFill>
              </a:rPr>
              <a:t>Spacer length/GC content</a:t>
            </a:r>
            <a:endParaRPr>
              <a:solidFill>
                <a:schemeClr val="dk1"/>
              </a:solidFill>
            </a:endParaRPr>
          </a:p>
          <a:p>
            <a:pPr indent="0" lvl="0" marL="0" rtl="0" algn="l">
              <a:spcBef>
                <a:spcPts val="0"/>
              </a:spcBef>
              <a:spcAft>
                <a:spcPts val="0"/>
              </a:spcAft>
              <a:buNone/>
            </a:pPr>
            <a:r>
              <a:rPr lang="en">
                <a:solidFill>
                  <a:schemeClr val="dk1"/>
                </a:solidFill>
              </a:rPr>
              <a:t>TU length/GC content</a:t>
            </a:r>
            <a:endParaRPr>
              <a:solidFill>
                <a:schemeClr val="dk1"/>
              </a:solidFill>
            </a:endParaRPr>
          </a:p>
          <a:p>
            <a:pPr indent="0" lvl="0" marL="0" rtl="0" algn="l">
              <a:spcBef>
                <a:spcPts val="0"/>
              </a:spcBef>
              <a:spcAft>
                <a:spcPts val="0"/>
              </a:spcAft>
              <a:buNone/>
            </a:pPr>
            <a:r>
              <a:rPr lang="en">
                <a:solidFill>
                  <a:schemeClr val="dk1"/>
                </a:solidFill>
              </a:rPr>
              <a:t>Chromosome interacting domain</a:t>
            </a:r>
            <a:endParaRPr>
              <a:solidFill>
                <a:schemeClr val="dk1"/>
              </a:solidFill>
            </a:endParaRPr>
          </a:p>
          <a:p>
            <a:pPr indent="0" lvl="0" marL="0" rtl="0" algn="l">
              <a:spcBef>
                <a:spcPts val="0"/>
              </a:spcBef>
              <a:spcAft>
                <a:spcPts val="0"/>
              </a:spcAft>
              <a:buNone/>
            </a:pPr>
            <a:r>
              <a:rPr lang="en">
                <a:solidFill>
                  <a:schemeClr val="dk1"/>
                </a:solidFill>
              </a:rPr>
              <a:t>...and many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Use all of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 the models decide which are actually predictive</a:t>
            </a:r>
            <a:endParaRPr>
              <a:solidFill>
                <a:schemeClr val="dk1"/>
              </a:solidFill>
            </a:endParaRPr>
          </a:p>
        </p:txBody>
      </p:sp>
      <p:sp>
        <p:nvSpPr>
          <p:cNvPr id="432" name="Google Shape;432;p55"/>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292100" lvl="0" marL="457200" rtl="0" algn="r">
              <a:spcBef>
                <a:spcPts val="0"/>
              </a:spcBef>
              <a:spcAft>
                <a:spcPts val="0"/>
              </a:spcAft>
              <a:buSzPts val="1000"/>
              <a:buAutoNum type="arabicPeriod"/>
            </a:pPr>
            <a:r>
              <a:rPr lang="en" sz="1000"/>
              <a:t>Features, Targets, Samples</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685800" y="285750"/>
            <a:ext cx="77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Sequencing data overload</a:t>
            </a:r>
            <a:endParaRPr b="1"/>
          </a:p>
        </p:txBody>
      </p:sp>
      <p:pic>
        <p:nvPicPr>
          <p:cNvPr id="104" name="Google Shape;104;p20"/>
          <p:cNvPicPr preferRelativeResize="0"/>
          <p:nvPr/>
        </p:nvPicPr>
        <p:blipFill>
          <a:blip r:embed="rId3">
            <a:alphaModFix/>
          </a:blip>
          <a:stretch>
            <a:fillRect/>
          </a:stretch>
        </p:blipFill>
        <p:spPr>
          <a:xfrm>
            <a:off x="3798866" y="1087200"/>
            <a:ext cx="3765982" cy="2894850"/>
          </a:xfrm>
          <a:prstGeom prst="rect">
            <a:avLst/>
          </a:prstGeom>
          <a:noFill/>
          <a:ln cap="flat" cmpd="sng" w="19050">
            <a:solidFill>
              <a:srgbClr val="53585F"/>
            </a:solidFill>
            <a:prstDash val="solid"/>
            <a:round/>
            <a:headEnd len="sm" w="sm" type="none"/>
            <a:tailEnd len="sm" w="sm" type="none"/>
          </a:ln>
        </p:spPr>
      </p:pic>
      <p:sp>
        <p:nvSpPr>
          <p:cNvPr id="105" name="Google Shape;105;p20"/>
          <p:cNvSpPr txBox="1"/>
          <p:nvPr/>
        </p:nvSpPr>
        <p:spPr>
          <a:xfrm>
            <a:off x="348925" y="1087594"/>
            <a:ext cx="3336300" cy="2895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Exponential increase in the sequencing data each year</a:t>
            </a:r>
            <a:endParaRPr sz="2400">
              <a:latin typeface="Calibri"/>
              <a:ea typeface="Calibri"/>
              <a:cs typeface="Calibri"/>
              <a:sym typeface="Calibri"/>
            </a:endParaRPr>
          </a:p>
          <a:p>
            <a:pPr indent="0" lvl="0" marL="45720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A major challenge is to understand what the genome contains and how the genome functions.</a:t>
            </a:r>
            <a:endParaRPr sz="24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311700" y="36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Wild-Type Expression as Target</a:t>
            </a:r>
            <a:endParaRPr/>
          </a:p>
        </p:txBody>
      </p:sp>
      <p:sp>
        <p:nvSpPr>
          <p:cNvPr id="438" name="Google Shape;438;p56"/>
          <p:cNvSpPr txBox="1"/>
          <p:nvPr/>
        </p:nvSpPr>
        <p:spPr>
          <a:xfrm>
            <a:off x="456900" y="1625075"/>
            <a:ext cx="4001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Our expression compendium for </a:t>
            </a:r>
            <a:r>
              <a:rPr i="1" lang="en">
                <a:solidFill>
                  <a:schemeClr val="dk1"/>
                </a:solidFill>
              </a:rPr>
              <a:t>E. coli </a:t>
            </a:r>
            <a:r>
              <a:rPr lang="en">
                <a:solidFill>
                  <a:schemeClr val="dk1"/>
                </a:solidFill>
              </a:rPr>
              <a:t>MG1655 is PRECISE 2.0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only want to consider </a:t>
            </a:r>
            <a:r>
              <a:rPr b="1" lang="en">
                <a:solidFill>
                  <a:schemeClr val="dk1"/>
                </a:solidFill>
              </a:rPr>
              <a:t>wild-type </a:t>
            </a:r>
            <a:r>
              <a:rPr lang="en">
                <a:solidFill>
                  <a:schemeClr val="dk1"/>
                </a:solidFill>
              </a:rPr>
              <a:t>RNAseq samples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ALE endpoints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genomic KOs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Cannot expect models to understand expression changes due to “unnatural” causes</a:t>
            </a:r>
            <a:endParaRPr>
              <a:solidFill>
                <a:schemeClr val="dk1"/>
              </a:solidFill>
            </a:endParaRPr>
          </a:p>
        </p:txBody>
      </p:sp>
      <p:sp>
        <p:nvSpPr>
          <p:cNvPr id="439" name="Google Shape;439;p56"/>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292100" lvl="0" marL="457200" rtl="0" algn="r">
              <a:spcBef>
                <a:spcPts val="0"/>
              </a:spcBef>
              <a:spcAft>
                <a:spcPts val="0"/>
              </a:spcAft>
              <a:buSzPts val="1000"/>
              <a:buAutoNum type="arabicPeriod"/>
            </a:pPr>
            <a:r>
              <a:rPr lang="en" sz="1000"/>
              <a:t>Features, Targets, Samples</a:t>
            </a:r>
            <a:endParaRPr sz="1000"/>
          </a:p>
        </p:txBody>
      </p:sp>
      <p:pic>
        <p:nvPicPr>
          <p:cNvPr id="440" name="Google Shape;440;p56"/>
          <p:cNvPicPr preferRelativeResize="0"/>
          <p:nvPr/>
        </p:nvPicPr>
        <p:blipFill>
          <a:blip r:embed="rId3">
            <a:alphaModFix/>
          </a:blip>
          <a:stretch>
            <a:fillRect/>
          </a:stretch>
        </p:blipFill>
        <p:spPr>
          <a:xfrm>
            <a:off x="5157575" y="941525"/>
            <a:ext cx="3072409" cy="3897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311700" y="36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Genes vs Transcription Units</a:t>
            </a:r>
            <a:endParaRPr/>
          </a:p>
        </p:txBody>
      </p:sp>
      <p:sp>
        <p:nvSpPr>
          <p:cNvPr id="446" name="Google Shape;446;p57"/>
          <p:cNvSpPr txBox="1"/>
          <p:nvPr/>
        </p:nvSpPr>
        <p:spPr>
          <a:xfrm>
            <a:off x="373800" y="1528150"/>
            <a:ext cx="4423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Transcription begins at transcription start sites (TSS) which define the upstream end of a transcription unit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TUs contain multiple genes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Genes may be part of multiple TUs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How can we reconcile promoter features (TU level) with our RNAseq data targets (gene level)</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-&gt; Consider genes that are associated with just a single TSS (still &gt;2000 such genes in </a:t>
            </a:r>
            <a:r>
              <a:rPr i="1" lang="en">
                <a:solidFill>
                  <a:schemeClr val="dk1"/>
                </a:solidFill>
              </a:rPr>
              <a:t>E. coli</a:t>
            </a:r>
            <a:r>
              <a:rPr lang="en">
                <a:solidFill>
                  <a:schemeClr val="dk1"/>
                </a:solidFill>
              </a:rPr>
              <a:t>)</a:t>
            </a:r>
            <a:r>
              <a:rPr b="1" lang="en">
                <a:solidFill>
                  <a:schemeClr val="dk1"/>
                </a:solidFill>
              </a:rPr>
              <a:t> </a:t>
            </a:r>
            <a:endParaRPr b="1">
              <a:solidFill>
                <a:schemeClr val="dk1"/>
              </a:solidFill>
            </a:endParaRPr>
          </a:p>
        </p:txBody>
      </p:sp>
      <p:sp>
        <p:nvSpPr>
          <p:cNvPr id="447" name="Google Shape;447;p57"/>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292100" lvl="0" marL="457200" rtl="0" algn="r">
              <a:spcBef>
                <a:spcPts val="0"/>
              </a:spcBef>
              <a:spcAft>
                <a:spcPts val="0"/>
              </a:spcAft>
              <a:buSzPts val="1000"/>
              <a:buAutoNum type="arabicPeriod"/>
            </a:pPr>
            <a:r>
              <a:rPr lang="en" sz="1000"/>
              <a:t>Features, Targets, Samples</a:t>
            </a:r>
            <a:endParaRPr sz="1000"/>
          </a:p>
        </p:txBody>
      </p:sp>
      <p:pic>
        <p:nvPicPr>
          <p:cNvPr id="448" name="Google Shape;448;p57"/>
          <p:cNvPicPr preferRelativeResize="0"/>
          <p:nvPr/>
        </p:nvPicPr>
        <p:blipFill>
          <a:blip r:embed="rId3">
            <a:alphaModFix/>
          </a:blip>
          <a:stretch>
            <a:fillRect/>
          </a:stretch>
        </p:blipFill>
        <p:spPr>
          <a:xfrm>
            <a:off x="5185050" y="992525"/>
            <a:ext cx="3818824" cy="1040225"/>
          </a:xfrm>
          <a:prstGeom prst="rect">
            <a:avLst/>
          </a:prstGeom>
          <a:noFill/>
          <a:ln>
            <a:noFill/>
          </a:ln>
        </p:spPr>
      </p:pic>
      <p:pic>
        <p:nvPicPr>
          <p:cNvPr id="449" name="Google Shape;449;p57"/>
          <p:cNvPicPr preferRelativeResize="0"/>
          <p:nvPr/>
        </p:nvPicPr>
        <p:blipFill>
          <a:blip r:embed="rId4">
            <a:alphaModFix/>
          </a:blip>
          <a:stretch>
            <a:fillRect/>
          </a:stretch>
        </p:blipFill>
        <p:spPr>
          <a:xfrm>
            <a:off x="5300375" y="2456375"/>
            <a:ext cx="3476625" cy="2023655"/>
          </a:xfrm>
          <a:prstGeom prst="rect">
            <a:avLst/>
          </a:prstGeom>
          <a:noFill/>
          <a:ln>
            <a:noFill/>
          </a:ln>
        </p:spPr>
      </p:pic>
      <p:sp>
        <p:nvSpPr>
          <p:cNvPr id="450" name="Google Shape;450;p57"/>
          <p:cNvSpPr txBox="1"/>
          <p:nvPr/>
        </p:nvSpPr>
        <p:spPr>
          <a:xfrm>
            <a:off x="5801150" y="4804800"/>
            <a:ext cx="3343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Mejia-Almonte </a:t>
            </a:r>
            <a:r>
              <a:rPr i="1" lang="en" sz="1000"/>
              <a:t>et al </a:t>
            </a:r>
            <a:r>
              <a:rPr lang="en" sz="1000"/>
              <a:t>(2020) </a:t>
            </a:r>
            <a:r>
              <a:rPr i="1" lang="en" sz="1000"/>
              <a:t>Nature Reviews Genetics</a:t>
            </a:r>
            <a:endParaRPr i="1"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title"/>
          </p:nvPr>
        </p:nvSpPr>
        <p:spPr>
          <a:xfrm>
            <a:off x="311700" y="445025"/>
            <a:ext cx="3392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Distribution of Expression Targets</a:t>
            </a:r>
            <a:endParaRPr/>
          </a:p>
        </p:txBody>
      </p:sp>
      <p:pic>
        <p:nvPicPr>
          <p:cNvPr id="456" name="Google Shape;456;p58"/>
          <p:cNvPicPr preferRelativeResize="0"/>
          <p:nvPr/>
        </p:nvPicPr>
        <p:blipFill>
          <a:blip r:embed="rId3">
            <a:alphaModFix/>
          </a:blip>
          <a:stretch>
            <a:fillRect/>
          </a:stretch>
        </p:blipFill>
        <p:spPr>
          <a:xfrm>
            <a:off x="3842225" y="375375"/>
            <a:ext cx="4923725" cy="2266300"/>
          </a:xfrm>
          <a:prstGeom prst="rect">
            <a:avLst/>
          </a:prstGeom>
          <a:noFill/>
          <a:ln>
            <a:noFill/>
          </a:ln>
        </p:spPr>
      </p:pic>
      <p:pic>
        <p:nvPicPr>
          <p:cNvPr id="457" name="Google Shape;457;p58"/>
          <p:cNvPicPr preferRelativeResize="0"/>
          <p:nvPr/>
        </p:nvPicPr>
        <p:blipFill>
          <a:blip r:embed="rId4">
            <a:alphaModFix/>
          </a:blip>
          <a:stretch>
            <a:fillRect/>
          </a:stretch>
        </p:blipFill>
        <p:spPr>
          <a:xfrm>
            <a:off x="3558225" y="2730400"/>
            <a:ext cx="5207724" cy="2163775"/>
          </a:xfrm>
          <a:prstGeom prst="rect">
            <a:avLst/>
          </a:prstGeom>
          <a:noFill/>
          <a:ln>
            <a:noFill/>
          </a:ln>
        </p:spPr>
      </p:pic>
      <p:sp>
        <p:nvSpPr>
          <p:cNvPr id="458" name="Google Shape;458;p58"/>
          <p:cNvSpPr txBox="1"/>
          <p:nvPr/>
        </p:nvSpPr>
        <p:spPr>
          <a:xfrm>
            <a:off x="311700" y="1765700"/>
            <a:ext cx="3392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does gene expression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 do choose the target gene expressions from a large gene expression compendium?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gene expression vary </a:t>
            </a:r>
            <a:r>
              <a:rPr i="1" lang="en"/>
              <a:t>with respect to features that we want to use</a:t>
            </a:r>
            <a:r>
              <a:rPr lang="en"/>
              <a:t>?</a:t>
            </a:r>
            <a:endParaRPr/>
          </a:p>
        </p:txBody>
      </p:sp>
      <p:sp>
        <p:nvSpPr>
          <p:cNvPr id="459" name="Google Shape;459;p58"/>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 sz="1000"/>
              <a:t>2. Explore features/targets</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371100" y="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expression from sequence</a:t>
            </a:r>
            <a:endParaRPr/>
          </a:p>
        </p:txBody>
      </p:sp>
      <p:pic>
        <p:nvPicPr>
          <p:cNvPr id="465" name="Google Shape;465;p59"/>
          <p:cNvPicPr preferRelativeResize="0"/>
          <p:nvPr/>
        </p:nvPicPr>
        <p:blipFill>
          <a:blip r:embed="rId3">
            <a:alphaModFix/>
          </a:blip>
          <a:stretch>
            <a:fillRect/>
          </a:stretch>
        </p:blipFill>
        <p:spPr>
          <a:xfrm>
            <a:off x="3493400" y="1017725"/>
            <a:ext cx="3790590" cy="3820975"/>
          </a:xfrm>
          <a:prstGeom prst="rect">
            <a:avLst/>
          </a:prstGeom>
          <a:noFill/>
          <a:ln>
            <a:noFill/>
          </a:ln>
        </p:spPr>
      </p:pic>
      <p:sp>
        <p:nvSpPr>
          <p:cNvPr id="466" name="Google Shape;466;p59"/>
          <p:cNvSpPr txBox="1"/>
          <p:nvPr>
            <p:ph idx="1" type="body"/>
          </p:nvPr>
        </p:nvSpPr>
        <p:spPr>
          <a:xfrm>
            <a:off x="0" y="911375"/>
            <a:ext cx="3753000" cy="3416400"/>
          </a:xfrm>
          <a:prstGeom prst="rect">
            <a:avLst/>
          </a:prstGeom>
        </p:spPr>
        <p:txBody>
          <a:bodyPr anchorCtr="0" anchor="t" bIns="91425" lIns="91425" spcFirstLastPara="1" rIns="91425" wrap="square" tIns="91425">
            <a:noAutofit/>
          </a:bodyPr>
          <a:lstStyle/>
          <a:p>
            <a:pPr indent="-374650" lvl="0" marL="457200" rtl="0" algn="l">
              <a:spcBef>
                <a:spcPts val="480"/>
              </a:spcBef>
              <a:spcAft>
                <a:spcPts val="0"/>
              </a:spcAft>
              <a:buSzPts val="2300"/>
              <a:buChar char="-"/>
            </a:pPr>
            <a:r>
              <a:rPr lang="en" sz="2300"/>
              <a:t>Can we use the promoter sequence to predict median PRECISE 2.0 gene expression?</a:t>
            </a:r>
            <a:endParaRPr sz="2300"/>
          </a:p>
          <a:p>
            <a:pPr indent="-374650" lvl="0" marL="457200" rtl="0" algn="l">
              <a:spcBef>
                <a:spcPts val="0"/>
              </a:spcBef>
              <a:spcAft>
                <a:spcPts val="0"/>
              </a:spcAft>
              <a:buSzPts val="2300"/>
              <a:buChar char="-"/>
            </a:pPr>
            <a:r>
              <a:rPr lang="en" sz="2300"/>
              <a:t>Rudimentary model:</a:t>
            </a:r>
            <a:endParaRPr sz="2300"/>
          </a:p>
          <a:p>
            <a:pPr indent="-336550" lvl="1" marL="914400" rtl="0" algn="l">
              <a:spcBef>
                <a:spcPts val="0"/>
              </a:spcBef>
              <a:spcAft>
                <a:spcPts val="0"/>
              </a:spcAft>
              <a:buSzPts val="1700"/>
              <a:buChar char="-"/>
            </a:pPr>
            <a:r>
              <a:rPr lang="en" sz="1700"/>
              <a:t>Random forest regressor</a:t>
            </a:r>
            <a:endParaRPr sz="1700"/>
          </a:p>
          <a:p>
            <a:pPr indent="-336550" lvl="1" marL="914400" rtl="0" algn="l">
              <a:spcBef>
                <a:spcPts val="0"/>
              </a:spcBef>
              <a:spcAft>
                <a:spcPts val="0"/>
              </a:spcAft>
              <a:buSzPts val="1700"/>
              <a:buChar char="-"/>
            </a:pPr>
            <a:r>
              <a:rPr lang="en" sz="1700"/>
              <a:t>-50 to +10 from TSS</a:t>
            </a:r>
            <a:endParaRPr sz="1700"/>
          </a:p>
          <a:p>
            <a:pPr indent="-336550" lvl="1" marL="914400" rtl="0" algn="l">
              <a:spcBef>
                <a:spcPts val="0"/>
              </a:spcBef>
              <a:spcAft>
                <a:spcPts val="0"/>
              </a:spcAft>
              <a:buSzPts val="1700"/>
              <a:buChar char="-"/>
            </a:pPr>
            <a:r>
              <a:rPr lang="en" sz="1700"/>
              <a:t>Compute PWM for genes with alternative TSS</a:t>
            </a:r>
            <a:endParaRPr sz="1700"/>
          </a:p>
          <a:p>
            <a:pPr indent="-336550" lvl="1" marL="914400" rtl="0" algn="l">
              <a:spcBef>
                <a:spcPts val="0"/>
              </a:spcBef>
              <a:spcAft>
                <a:spcPts val="0"/>
              </a:spcAft>
              <a:buSzPts val="1700"/>
              <a:buChar char="-"/>
            </a:pPr>
            <a:r>
              <a:rPr lang="en" sz="1700"/>
              <a:t>R</a:t>
            </a:r>
            <a:r>
              <a:rPr baseline="30000" lang="en" sz="1700"/>
              <a:t>2</a:t>
            </a:r>
            <a:r>
              <a:rPr lang="en" sz="1700"/>
              <a:t>: 0.59 </a:t>
            </a:r>
            <a:endParaRPr sz="1700"/>
          </a:p>
        </p:txBody>
      </p:sp>
      <p:pic>
        <p:nvPicPr>
          <p:cNvPr id="467" name="Google Shape;467;p59"/>
          <p:cNvPicPr preferRelativeResize="0"/>
          <p:nvPr/>
        </p:nvPicPr>
        <p:blipFill>
          <a:blip r:embed="rId4">
            <a:alphaModFix/>
          </a:blip>
          <a:stretch>
            <a:fillRect/>
          </a:stretch>
        </p:blipFill>
        <p:spPr>
          <a:xfrm>
            <a:off x="7514224" y="1311238"/>
            <a:ext cx="1407625" cy="3098875"/>
          </a:xfrm>
          <a:prstGeom prst="rect">
            <a:avLst/>
          </a:prstGeom>
          <a:noFill/>
          <a:ln>
            <a:noFill/>
          </a:ln>
        </p:spPr>
      </p:pic>
      <p:pic>
        <p:nvPicPr>
          <p:cNvPr id="468" name="Google Shape;468;p59"/>
          <p:cNvPicPr preferRelativeResize="0"/>
          <p:nvPr/>
        </p:nvPicPr>
        <p:blipFill rotWithShape="1">
          <a:blip r:embed="rId5">
            <a:alphaModFix/>
          </a:blip>
          <a:srcRect b="28350" l="22292" r="26115" t="10057"/>
          <a:stretch/>
        </p:blipFill>
        <p:spPr>
          <a:xfrm>
            <a:off x="8600688" y="12"/>
            <a:ext cx="543322" cy="6429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311700" y="64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Raw Sequence Model Learns Promoter Structure</a:t>
            </a:r>
            <a:endParaRPr/>
          </a:p>
        </p:txBody>
      </p:sp>
      <p:pic>
        <p:nvPicPr>
          <p:cNvPr id="474" name="Google Shape;474;p60"/>
          <p:cNvPicPr preferRelativeResize="0"/>
          <p:nvPr/>
        </p:nvPicPr>
        <p:blipFill>
          <a:blip r:embed="rId3">
            <a:alphaModFix/>
          </a:blip>
          <a:stretch>
            <a:fillRect/>
          </a:stretch>
        </p:blipFill>
        <p:spPr>
          <a:xfrm>
            <a:off x="3376200" y="636725"/>
            <a:ext cx="5727646" cy="2383325"/>
          </a:xfrm>
          <a:prstGeom prst="rect">
            <a:avLst/>
          </a:prstGeom>
          <a:noFill/>
          <a:ln>
            <a:noFill/>
          </a:ln>
        </p:spPr>
      </p:pic>
      <p:pic>
        <p:nvPicPr>
          <p:cNvPr id="475" name="Google Shape;475;p60"/>
          <p:cNvPicPr preferRelativeResize="0"/>
          <p:nvPr/>
        </p:nvPicPr>
        <p:blipFill>
          <a:blip r:embed="rId4">
            <a:alphaModFix/>
          </a:blip>
          <a:stretch>
            <a:fillRect/>
          </a:stretch>
        </p:blipFill>
        <p:spPr>
          <a:xfrm>
            <a:off x="3957323" y="3068725"/>
            <a:ext cx="5040450" cy="1946875"/>
          </a:xfrm>
          <a:prstGeom prst="rect">
            <a:avLst/>
          </a:prstGeom>
          <a:noFill/>
          <a:ln>
            <a:noFill/>
          </a:ln>
        </p:spPr>
      </p:pic>
      <p:sp>
        <p:nvSpPr>
          <p:cNvPr id="476" name="Google Shape;476;p60"/>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 sz="1000"/>
              <a:t>4. Explain performance</a:t>
            </a:r>
            <a:endParaRPr sz="1000"/>
          </a:p>
        </p:txBody>
      </p:sp>
      <p:sp>
        <p:nvSpPr>
          <p:cNvPr id="477" name="Google Shape;477;p60"/>
          <p:cNvSpPr txBox="1"/>
          <p:nvPr/>
        </p:nvSpPr>
        <p:spPr>
          <a:xfrm>
            <a:off x="311700" y="920650"/>
            <a:ext cx="2722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The raw sequence based model identified the critical base pairs in the promoter region without being explicitly told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We also see importance of specific bases in the spacer region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Common theme: explaining an ML model can yield unexpected insights</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1"/>
          <p:cNvSpPr txBox="1"/>
          <p:nvPr>
            <p:ph type="title"/>
          </p:nvPr>
        </p:nvSpPr>
        <p:spPr>
          <a:xfrm>
            <a:off x="271250" y="0"/>
            <a:ext cx="8415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Sequence models prone to overfitting</a:t>
            </a:r>
            <a:endParaRPr/>
          </a:p>
        </p:txBody>
      </p:sp>
      <p:sp>
        <p:nvSpPr>
          <p:cNvPr id="483" name="Google Shape;483;p61"/>
          <p:cNvSpPr txBox="1"/>
          <p:nvPr>
            <p:ph idx="1" type="body"/>
          </p:nvPr>
        </p:nvSpPr>
        <p:spPr>
          <a:xfrm>
            <a:off x="0" y="710550"/>
            <a:ext cx="3817500" cy="37224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sz="2400"/>
              <a:t>Large train-test gap</a:t>
            </a:r>
            <a:endParaRPr sz="2400"/>
          </a:p>
          <a:p>
            <a:pPr indent="-381000" lvl="0" marL="457200" rtl="0" algn="l">
              <a:spcBef>
                <a:spcPts val="0"/>
              </a:spcBef>
              <a:spcAft>
                <a:spcPts val="0"/>
              </a:spcAft>
              <a:buSzPts val="2400"/>
              <a:buChar char="-"/>
            </a:pPr>
            <a:r>
              <a:rPr lang="en" sz="2400"/>
              <a:t>ML improvements (e.g. hyperparameter optimization) not helping</a:t>
            </a:r>
            <a:endParaRPr sz="2400"/>
          </a:p>
          <a:p>
            <a:pPr indent="-381000" lvl="0" marL="457200" rtl="0" algn="l">
              <a:spcBef>
                <a:spcPts val="0"/>
              </a:spcBef>
              <a:spcAft>
                <a:spcPts val="0"/>
              </a:spcAft>
              <a:buSzPts val="2400"/>
              <a:buChar char="-"/>
            </a:pPr>
            <a:r>
              <a:rPr lang="en" sz="2400"/>
              <a:t>Further improvements would require careful feature engineering</a:t>
            </a:r>
            <a:endParaRPr sz="2400"/>
          </a:p>
          <a:p>
            <a:pPr indent="-330200" lvl="1" marL="914400" rtl="0" algn="l">
              <a:spcBef>
                <a:spcPts val="0"/>
              </a:spcBef>
              <a:spcAft>
                <a:spcPts val="0"/>
              </a:spcAft>
              <a:buSzPts val="1600"/>
              <a:buChar char="-"/>
            </a:pPr>
            <a:r>
              <a:rPr lang="en"/>
              <a:t>How best to represent features?</a:t>
            </a:r>
            <a:endParaRPr/>
          </a:p>
        </p:txBody>
      </p:sp>
      <p:pic>
        <p:nvPicPr>
          <p:cNvPr id="484" name="Google Shape;484;p61"/>
          <p:cNvPicPr preferRelativeResize="0"/>
          <p:nvPr/>
        </p:nvPicPr>
        <p:blipFill>
          <a:blip r:embed="rId3">
            <a:alphaModFix/>
          </a:blip>
          <a:stretch>
            <a:fillRect/>
          </a:stretch>
        </p:blipFill>
        <p:spPr>
          <a:xfrm>
            <a:off x="3715875" y="642925"/>
            <a:ext cx="5447099" cy="2275725"/>
          </a:xfrm>
          <a:prstGeom prst="rect">
            <a:avLst/>
          </a:prstGeom>
          <a:noFill/>
          <a:ln>
            <a:noFill/>
          </a:ln>
        </p:spPr>
      </p:pic>
      <p:pic>
        <p:nvPicPr>
          <p:cNvPr id="485" name="Google Shape;485;p61"/>
          <p:cNvPicPr preferRelativeResize="0"/>
          <p:nvPr/>
        </p:nvPicPr>
        <p:blipFill rotWithShape="1">
          <a:blip r:embed="rId4">
            <a:alphaModFix/>
          </a:blip>
          <a:srcRect b="28350" l="22292" r="26115" t="10057"/>
          <a:stretch/>
        </p:blipFill>
        <p:spPr>
          <a:xfrm>
            <a:off x="8600688" y="12"/>
            <a:ext cx="543322" cy="642921"/>
          </a:xfrm>
          <a:prstGeom prst="rect">
            <a:avLst/>
          </a:prstGeom>
          <a:noFill/>
          <a:ln>
            <a:noFill/>
          </a:ln>
        </p:spPr>
      </p:pic>
      <p:pic>
        <p:nvPicPr>
          <p:cNvPr id="486" name="Google Shape;486;p61"/>
          <p:cNvPicPr preferRelativeResize="0"/>
          <p:nvPr/>
        </p:nvPicPr>
        <p:blipFill>
          <a:blip r:embed="rId5">
            <a:alphaModFix/>
          </a:blip>
          <a:stretch>
            <a:fillRect/>
          </a:stretch>
        </p:blipFill>
        <p:spPr>
          <a:xfrm>
            <a:off x="3695775" y="2918650"/>
            <a:ext cx="5487300" cy="2228850"/>
          </a:xfrm>
          <a:prstGeom prst="rect">
            <a:avLst/>
          </a:prstGeom>
          <a:noFill/>
          <a:ln>
            <a:noFill/>
          </a:ln>
        </p:spPr>
      </p:pic>
      <p:cxnSp>
        <p:nvCxnSpPr>
          <p:cNvPr id="487" name="Google Shape;487;p61"/>
          <p:cNvCxnSpPr/>
          <p:nvPr/>
        </p:nvCxnSpPr>
        <p:spPr>
          <a:xfrm flipH="1">
            <a:off x="6429375" y="2039325"/>
            <a:ext cx="20100" cy="1637400"/>
          </a:xfrm>
          <a:prstGeom prst="straightConnector1">
            <a:avLst/>
          </a:prstGeom>
          <a:noFill/>
          <a:ln cap="flat" cmpd="sng" w="9525">
            <a:solidFill>
              <a:schemeClr val="dk2"/>
            </a:solidFill>
            <a:prstDash val="solid"/>
            <a:round/>
            <a:headEnd len="med" w="med" type="none"/>
            <a:tailEnd len="med" w="med" type="triangle"/>
          </a:ln>
        </p:spPr>
      </p:cxnSp>
      <p:cxnSp>
        <p:nvCxnSpPr>
          <p:cNvPr id="488" name="Google Shape;488;p61"/>
          <p:cNvCxnSpPr/>
          <p:nvPr/>
        </p:nvCxnSpPr>
        <p:spPr>
          <a:xfrm flipH="1">
            <a:off x="7355325" y="2039325"/>
            <a:ext cx="20100" cy="1637400"/>
          </a:xfrm>
          <a:prstGeom prst="straightConnector1">
            <a:avLst/>
          </a:prstGeom>
          <a:noFill/>
          <a:ln cap="flat" cmpd="sng" w="9525">
            <a:solidFill>
              <a:schemeClr val="dk2"/>
            </a:solidFill>
            <a:prstDash val="solid"/>
            <a:round/>
            <a:headEnd len="med" w="med" type="none"/>
            <a:tailEnd len="med" w="med" type="triangle"/>
          </a:ln>
        </p:spPr>
      </p:cxnSp>
      <p:cxnSp>
        <p:nvCxnSpPr>
          <p:cNvPr id="489" name="Google Shape;489;p61"/>
          <p:cNvCxnSpPr/>
          <p:nvPr/>
        </p:nvCxnSpPr>
        <p:spPr>
          <a:xfrm flipH="1">
            <a:off x="5428225" y="2039325"/>
            <a:ext cx="20100" cy="163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2"/>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Model/Normalization Selection</a:t>
            </a:r>
            <a:endParaRPr/>
          </a:p>
        </p:txBody>
      </p:sp>
      <p:pic>
        <p:nvPicPr>
          <p:cNvPr id="495" name="Google Shape;495;p62"/>
          <p:cNvPicPr preferRelativeResize="0"/>
          <p:nvPr/>
        </p:nvPicPr>
        <p:blipFill>
          <a:blip r:embed="rId3">
            <a:alphaModFix/>
          </a:blip>
          <a:stretch>
            <a:fillRect/>
          </a:stretch>
        </p:blipFill>
        <p:spPr>
          <a:xfrm>
            <a:off x="2697325" y="1405400"/>
            <a:ext cx="6378349" cy="3274300"/>
          </a:xfrm>
          <a:prstGeom prst="rect">
            <a:avLst/>
          </a:prstGeom>
          <a:noFill/>
          <a:ln>
            <a:noFill/>
          </a:ln>
        </p:spPr>
      </p:pic>
      <p:sp>
        <p:nvSpPr>
          <p:cNvPr id="496" name="Google Shape;496;p62"/>
          <p:cNvSpPr txBox="1"/>
          <p:nvPr/>
        </p:nvSpPr>
        <p:spPr>
          <a:xfrm>
            <a:off x="120325" y="1049275"/>
            <a:ext cx="2577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models that span a range of complexities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Combination of:</a:t>
            </a:r>
            <a:endParaRPr/>
          </a:p>
          <a:p>
            <a:pPr indent="-317500" lvl="0" marL="457200" rtl="0" algn="l">
              <a:spcBef>
                <a:spcPts val="0"/>
              </a:spcBef>
              <a:spcAft>
                <a:spcPts val="0"/>
              </a:spcAft>
              <a:buSzPts val="1400"/>
              <a:buChar char="-"/>
            </a:pPr>
            <a:r>
              <a:rPr lang="en"/>
              <a:t>A linear model</a:t>
            </a:r>
            <a:endParaRPr/>
          </a:p>
          <a:p>
            <a:pPr indent="-317500" lvl="0" marL="457200" rtl="0" algn="l">
              <a:spcBef>
                <a:spcPts val="0"/>
              </a:spcBef>
              <a:spcAft>
                <a:spcPts val="0"/>
              </a:spcAft>
              <a:buSzPts val="1400"/>
              <a:buChar char="-"/>
            </a:pPr>
            <a:r>
              <a:rPr lang="en"/>
              <a:t>A support vector model</a:t>
            </a:r>
            <a:endParaRPr/>
          </a:p>
          <a:p>
            <a:pPr indent="-317500" lvl="0" marL="457200" rtl="0" algn="l">
              <a:spcBef>
                <a:spcPts val="0"/>
              </a:spcBef>
              <a:spcAft>
                <a:spcPts val="0"/>
              </a:spcAft>
              <a:buSzPts val="1400"/>
              <a:buChar char="-"/>
            </a:pPr>
            <a:r>
              <a:rPr lang="en"/>
              <a:t>A random forest</a:t>
            </a:r>
            <a:endParaRPr/>
          </a:p>
          <a:p>
            <a:pPr indent="-317500" lvl="0" marL="457200" rtl="0" algn="l">
              <a:spcBef>
                <a:spcPts val="0"/>
              </a:spcBef>
              <a:spcAft>
                <a:spcPts val="0"/>
              </a:spcAft>
              <a:buSzPts val="1400"/>
              <a:buChar char="-"/>
            </a:pPr>
            <a:r>
              <a:rPr lang="en"/>
              <a:t>A neural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applies to both classification and regression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try different feature/target normalizations</a:t>
            </a:r>
            <a:endParaRPr/>
          </a:p>
        </p:txBody>
      </p:sp>
      <p:sp>
        <p:nvSpPr>
          <p:cNvPr id="497" name="Google Shape;497;p62"/>
          <p:cNvSpPr txBox="1"/>
          <p:nvPr/>
        </p:nvSpPr>
        <p:spPr>
          <a:xfrm>
            <a:off x="6867275" y="-20875"/>
            <a:ext cx="22551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 sz="1000"/>
              <a:t>3. Training models</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3"/>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Raw Sequence vs Summarized Features</a:t>
            </a:r>
            <a:endParaRPr/>
          </a:p>
        </p:txBody>
      </p:sp>
      <p:sp>
        <p:nvSpPr>
          <p:cNvPr id="503" name="Google Shape;503;p63"/>
          <p:cNvSpPr txBox="1"/>
          <p:nvPr/>
        </p:nvSpPr>
        <p:spPr>
          <a:xfrm>
            <a:off x="145175" y="969000"/>
            <a:ext cx="4714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The single most important step for any ML workflow</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Raw sequence:</a:t>
            </a:r>
            <a:endParaRPr/>
          </a:p>
          <a:p>
            <a:pPr indent="457200" lvl="0" marL="0" rtl="0" algn="l">
              <a:spcBef>
                <a:spcPts val="0"/>
              </a:spcBef>
              <a:spcAft>
                <a:spcPts val="0"/>
              </a:spcAft>
              <a:buNone/>
            </a:pPr>
            <a:r>
              <a:rPr lang="en" sz="1200"/>
              <a:t>Pros</a:t>
            </a:r>
            <a:endParaRPr sz="1200"/>
          </a:p>
          <a:p>
            <a:pPr indent="-304800" lvl="1" marL="914400" rtl="0" algn="l">
              <a:spcBef>
                <a:spcPts val="0"/>
              </a:spcBef>
              <a:spcAft>
                <a:spcPts val="0"/>
              </a:spcAft>
              <a:buSzPts val="1200"/>
              <a:buChar char="-"/>
            </a:pPr>
            <a:r>
              <a:rPr lang="en" sz="1200"/>
              <a:t>Lets the model learn its own features</a:t>
            </a:r>
            <a:endParaRPr sz="1200"/>
          </a:p>
          <a:p>
            <a:pPr indent="-304800" lvl="1" marL="914400" rtl="0" algn="l">
              <a:spcBef>
                <a:spcPts val="0"/>
              </a:spcBef>
              <a:spcAft>
                <a:spcPts val="0"/>
              </a:spcAft>
              <a:buSzPts val="1200"/>
              <a:buChar char="-"/>
            </a:pPr>
            <a:r>
              <a:rPr lang="en" sz="1200"/>
              <a:t>Very easy to implement</a:t>
            </a:r>
            <a:endParaRPr sz="1200"/>
          </a:p>
          <a:p>
            <a:pPr indent="457200" lvl="0" marL="0" rtl="0" algn="l">
              <a:spcBef>
                <a:spcPts val="0"/>
              </a:spcBef>
              <a:spcAft>
                <a:spcPts val="0"/>
              </a:spcAft>
              <a:buNone/>
            </a:pPr>
            <a:r>
              <a:rPr lang="en" sz="1200"/>
              <a:t>Cons</a:t>
            </a:r>
            <a:endParaRPr sz="1200"/>
          </a:p>
          <a:p>
            <a:pPr indent="-304800" lvl="1" marL="914400" rtl="0" algn="l">
              <a:spcBef>
                <a:spcPts val="0"/>
              </a:spcBef>
              <a:spcAft>
                <a:spcPts val="0"/>
              </a:spcAft>
              <a:buSzPts val="1200"/>
              <a:buChar char="-"/>
            </a:pPr>
            <a:r>
              <a:rPr lang="en" sz="1200"/>
              <a:t>Large number of features (prom length x 4) can lead to overfitting</a:t>
            </a:r>
            <a:endParaRPr sz="1200"/>
          </a:p>
          <a:p>
            <a:pPr indent="-304800" lvl="1" marL="914400" rtl="0" algn="l">
              <a:spcBef>
                <a:spcPts val="0"/>
              </a:spcBef>
              <a:spcAft>
                <a:spcPts val="0"/>
              </a:spcAft>
              <a:buSzPts val="1200"/>
              <a:buChar char="-"/>
            </a:pPr>
            <a:r>
              <a:rPr lang="en" sz="1200"/>
              <a:t>Doesn’t account for variance in key feature locations</a:t>
            </a:r>
            <a:endParaRPr sz="12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Summarized features (e.g. motifs):</a:t>
            </a:r>
            <a:endParaRPr>
              <a:solidFill>
                <a:schemeClr val="dk1"/>
              </a:solidFill>
            </a:endParaRPr>
          </a:p>
          <a:p>
            <a:pPr indent="457200" lvl="0" marL="0" rtl="0" algn="l">
              <a:spcBef>
                <a:spcPts val="0"/>
              </a:spcBef>
              <a:spcAft>
                <a:spcPts val="0"/>
              </a:spcAft>
              <a:buNone/>
            </a:pPr>
            <a:r>
              <a:rPr lang="en" sz="1200">
                <a:solidFill>
                  <a:schemeClr val="dk1"/>
                </a:solidFill>
              </a:rPr>
              <a:t>Pros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Uses biologically-familiar features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More customizable</a:t>
            </a:r>
            <a:endParaRPr sz="1200">
              <a:solidFill>
                <a:schemeClr val="dk1"/>
              </a:solidFill>
            </a:endParaRPr>
          </a:p>
          <a:p>
            <a:pPr indent="457200" lvl="0" marL="0" rtl="0" algn="l">
              <a:spcBef>
                <a:spcPts val="0"/>
              </a:spcBef>
              <a:spcAft>
                <a:spcPts val="0"/>
              </a:spcAft>
              <a:buNone/>
            </a:pPr>
            <a:r>
              <a:rPr lang="en" sz="1200">
                <a:solidFill>
                  <a:schemeClr val="dk1"/>
                </a:solidFill>
              </a:rPr>
              <a:t>Cons</a:t>
            </a:r>
            <a:endParaRPr sz="1200">
              <a:solidFill>
                <a:schemeClr val="dk1"/>
              </a:solidFill>
            </a:endParaRPr>
          </a:p>
          <a:p>
            <a:pPr indent="-304800" lvl="0" marL="914400" rtl="0" algn="l">
              <a:spcBef>
                <a:spcPts val="0"/>
              </a:spcBef>
              <a:spcAft>
                <a:spcPts val="0"/>
              </a:spcAft>
              <a:buClr>
                <a:schemeClr val="dk1"/>
              </a:buClr>
              <a:buSzPts val="1200"/>
              <a:buChar char="-"/>
            </a:pPr>
            <a:r>
              <a:rPr lang="en" sz="1200">
                <a:solidFill>
                  <a:schemeClr val="dk1"/>
                </a:solidFill>
              </a:rPr>
              <a:t>More challenging to implement</a:t>
            </a:r>
            <a:endParaRPr sz="1200">
              <a:solidFill>
                <a:schemeClr val="dk1"/>
              </a:solidFill>
            </a:endParaRPr>
          </a:p>
          <a:p>
            <a:pPr indent="-304800" lvl="0" marL="914400" rtl="0" algn="l">
              <a:spcBef>
                <a:spcPts val="0"/>
              </a:spcBef>
              <a:spcAft>
                <a:spcPts val="0"/>
              </a:spcAft>
              <a:buClr>
                <a:schemeClr val="dk1"/>
              </a:buClr>
              <a:buSzPts val="1200"/>
              <a:buChar char="-"/>
            </a:pPr>
            <a:r>
              <a:rPr lang="en" sz="1200">
                <a:solidFill>
                  <a:schemeClr val="dk1"/>
                </a:solidFill>
              </a:rPr>
              <a:t>Can be more dependent on experimental annotation availability</a:t>
            </a:r>
            <a:endParaRPr sz="1200">
              <a:solidFill>
                <a:schemeClr val="dk1"/>
              </a:solidFill>
            </a:endParaRPr>
          </a:p>
        </p:txBody>
      </p:sp>
      <p:pic>
        <p:nvPicPr>
          <p:cNvPr id="504" name="Google Shape;504;p63"/>
          <p:cNvPicPr preferRelativeResize="0"/>
          <p:nvPr/>
        </p:nvPicPr>
        <p:blipFill>
          <a:blip r:embed="rId3">
            <a:alphaModFix/>
          </a:blip>
          <a:stretch>
            <a:fillRect/>
          </a:stretch>
        </p:blipFill>
        <p:spPr>
          <a:xfrm>
            <a:off x="4859675" y="1685100"/>
            <a:ext cx="4148951" cy="847750"/>
          </a:xfrm>
          <a:prstGeom prst="rect">
            <a:avLst/>
          </a:prstGeom>
          <a:noFill/>
          <a:ln>
            <a:noFill/>
          </a:ln>
        </p:spPr>
      </p:pic>
      <p:sp>
        <p:nvSpPr>
          <p:cNvPr id="505" name="Google Shape;505;p63"/>
          <p:cNvSpPr txBox="1"/>
          <p:nvPr/>
        </p:nvSpPr>
        <p:spPr>
          <a:xfrm>
            <a:off x="6528025" y="2727500"/>
            <a:ext cx="4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vs</a:t>
            </a:r>
            <a:endParaRPr/>
          </a:p>
        </p:txBody>
      </p:sp>
      <p:pic>
        <p:nvPicPr>
          <p:cNvPr id="506" name="Google Shape;506;p63"/>
          <p:cNvPicPr preferRelativeResize="0"/>
          <p:nvPr/>
        </p:nvPicPr>
        <p:blipFill>
          <a:blip r:embed="rId4">
            <a:alphaModFix/>
          </a:blip>
          <a:stretch>
            <a:fillRect/>
          </a:stretch>
        </p:blipFill>
        <p:spPr>
          <a:xfrm>
            <a:off x="5187073" y="3227925"/>
            <a:ext cx="3305452" cy="1276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ph type="title"/>
          </p:nvPr>
        </p:nvSpPr>
        <p:spPr>
          <a:xfrm>
            <a:off x="311700" y="140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CNNs may address downsides of raw sequence prediction </a:t>
            </a:r>
            <a:endParaRPr/>
          </a:p>
        </p:txBody>
      </p:sp>
      <p:sp>
        <p:nvSpPr>
          <p:cNvPr id="512" name="Google Shape;512;p64"/>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1600"/>
              <a:t>CNNs (convolutional neural networks) are a popular type of neural network primarily used in image analysis</a:t>
            </a:r>
            <a:endParaRPr sz="1600"/>
          </a:p>
          <a:p>
            <a:pPr indent="-330200" lvl="0" marL="457200" rtl="0" algn="l">
              <a:spcBef>
                <a:spcPts val="480"/>
              </a:spcBef>
              <a:spcAft>
                <a:spcPts val="0"/>
              </a:spcAft>
              <a:buSzPts val="1600"/>
              <a:buChar char="-"/>
            </a:pPr>
            <a:r>
              <a:rPr lang="en" sz="1600"/>
              <a:t>Can handle DNA sequence as one-hot encoded “image”</a:t>
            </a:r>
            <a:endParaRPr sz="1600"/>
          </a:p>
          <a:p>
            <a:pPr indent="-330200" lvl="0" marL="457200" rtl="0" algn="l">
              <a:spcBef>
                <a:spcPts val="480"/>
              </a:spcBef>
              <a:spcAft>
                <a:spcPts val="0"/>
              </a:spcAft>
              <a:buSzPts val="1600"/>
              <a:buChar char="-"/>
            </a:pPr>
            <a:r>
              <a:rPr lang="en" sz="1600"/>
              <a:t>Filter/kernel is convolved across image - thus exact placement of important features is not required</a:t>
            </a:r>
            <a:endParaRPr sz="1600"/>
          </a:p>
          <a:p>
            <a:pPr indent="-330200" lvl="0" marL="457200" rtl="0" algn="l">
              <a:spcBef>
                <a:spcPts val="480"/>
              </a:spcBef>
              <a:spcAft>
                <a:spcPts val="0"/>
              </a:spcAft>
              <a:buSzPts val="1600"/>
              <a:buChar char="-"/>
            </a:pPr>
            <a:r>
              <a:rPr lang="en" sz="1600"/>
              <a:t>Input can have multiple “channels” - e.g. features calculated from sequence</a:t>
            </a:r>
            <a:endParaRPr sz="1600"/>
          </a:p>
          <a:p>
            <a:pPr indent="-330200" lvl="0" marL="457200" rtl="0" algn="l">
              <a:spcBef>
                <a:spcPts val="480"/>
              </a:spcBef>
              <a:spcAft>
                <a:spcPts val="0"/>
              </a:spcAft>
              <a:buSzPts val="1600"/>
              <a:buChar char="-"/>
            </a:pPr>
            <a:r>
              <a:rPr lang="en" sz="1600"/>
              <a:t>Non-sequential features can be added in mid-stream</a:t>
            </a:r>
            <a:endParaRPr sz="1600"/>
          </a:p>
          <a:p>
            <a:pPr indent="0" lvl="0" marL="0" rtl="0" algn="l">
              <a:spcBef>
                <a:spcPts val="480"/>
              </a:spcBef>
              <a:spcAft>
                <a:spcPts val="0"/>
              </a:spcAft>
              <a:buNone/>
            </a:pPr>
            <a:r>
              <a:t/>
            </a:r>
            <a:endParaRPr sz="1600"/>
          </a:p>
        </p:txBody>
      </p:sp>
      <p:pic>
        <p:nvPicPr>
          <p:cNvPr id="513" name="Google Shape;513;p64"/>
          <p:cNvPicPr preferRelativeResize="0"/>
          <p:nvPr/>
        </p:nvPicPr>
        <p:blipFill>
          <a:blip r:embed="rId3">
            <a:alphaModFix/>
          </a:blip>
          <a:stretch>
            <a:fillRect/>
          </a:stretch>
        </p:blipFill>
        <p:spPr>
          <a:xfrm>
            <a:off x="555100" y="3017375"/>
            <a:ext cx="6644151" cy="2028425"/>
          </a:xfrm>
          <a:prstGeom prst="rect">
            <a:avLst/>
          </a:prstGeom>
          <a:noFill/>
          <a:ln>
            <a:noFill/>
          </a:ln>
        </p:spPr>
      </p:pic>
      <p:sp>
        <p:nvSpPr>
          <p:cNvPr id="514" name="Google Shape;514;p64"/>
          <p:cNvSpPr txBox="1"/>
          <p:nvPr/>
        </p:nvSpPr>
        <p:spPr>
          <a:xfrm>
            <a:off x="6286500" y="4804800"/>
            <a:ext cx="2857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Agarwal and Shendure (2020) </a:t>
            </a:r>
            <a:r>
              <a:rPr i="1" lang="en" sz="1000"/>
              <a:t>Cell Reports</a:t>
            </a:r>
            <a:endParaRPr i="1"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5"/>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 CNN for TSS classification</a:t>
            </a:r>
            <a:endParaRPr/>
          </a:p>
        </p:txBody>
      </p:sp>
      <p:pic>
        <p:nvPicPr>
          <p:cNvPr id="520" name="Google Shape;520;p65"/>
          <p:cNvPicPr preferRelativeResize="0"/>
          <p:nvPr/>
        </p:nvPicPr>
        <p:blipFill>
          <a:blip r:embed="rId3">
            <a:alphaModFix/>
          </a:blip>
          <a:stretch>
            <a:fillRect/>
          </a:stretch>
        </p:blipFill>
        <p:spPr>
          <a:xfrm>
            <a:off x="3021450" y="865325"/>
            <a:ext cx="3032824" cy="1171425"/>
          </a:xfrm>
          <a:prstGeom prst="rect">
            <a:avLst/>
          </a:prstGeom>
          <a:noFill/>
          <a:ln>
            <a:noFill/>
          </a:ln>
        </p:spPr>
      </p:pic>
      <p:pic>
        <p:nvPicPr>
          <p:cNvPr id="521" name="Google Shape;521;p65"/>
          <p:cNvPicPr preferRelativeResize="0"/>
          <p:nvPr/>
        </p:nvPicPr>
        <p:blipFill>
          <a:blip r:embed="rId4">
            <a:alphaModFix/>
          </a:blip>
          <a:stretch>
            <a:fillRect/>
          </a:stretch>
        </p:blipFill>
        <p:spPr>
          <a:xfrm>
            <a:off x="5975451" y="2363750"/>
            <a:ext cx="2427950" cy="496100"/>
          </a:xfrm>
          <a:prstGeom prst="rect">
            <a:avLst/>
          </a:prstGeom>
          <a:noFill/>
          <a:ln>
            <a:noFill/>
          </a:ln>
        </p:spPr>
      </p:pic>
      <p:sp>
        <p:nvSpPr>
          <p:cNvPr id="522" name="Google Shape;522;p65"/>
          <p:cNvSpPr txBox="1"/>
          <p:nvPr/>
        </p:nvSpPr>
        <p:spPr>
          <a:xfrm>
            <a:off x="5462225" y="2411700"/>
            <a:ext cx="4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a:t>
            </a:r>
            <a:endParaRPr/>
          </a:p>
        </p:txBody>
      </p:sp>
      <p:sp>
        <p:nvSpPr>
          <p:cNvPr id="523" name="Google Shape;523;p65"/>
          <p:cNvSpPr txBox="1"/>
          <p:nvPr/>
        </p:nvSpPr>
        <p:spPr>
          <a:xfrm>
            <a:off x="8431825" y="2411700"/>
            <a:ext cx="4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a:t>
            </a:r>
            <a:endParaRPr/>
          </a:p>
        </p:txBody>
      </p:sp>
      <p:cxnSp>
        <p:nvCxnSpPr>
          <p:cNvPr id="524" name="Google Shape;524;p65"/>
          <p:cNvCxnSpPr/>
          <p:nvPr/>
        </p:nvCxnSpPr>
        <p:spPr>
          <a:xfrm>
            <a:off x="5466725" y="2037725"/>
            <a:ext cx="2129100" cy="309300"/>
          </a:xfrm>
          <a:prstGeom prst="straightConnector1">
            <a:avLst/>
          </a:prstGeom>
          <a:noFill/>
          <a:ln cap="flat" cmpd="sng" w="9525">
            <a:solidFill>
              <a:schemeClr val="dk2"/>
            </a:solidFill>
            <a:prstDash val="solid"/>
            <a:round/>
            <a:headEnd len="med" w="med" type="none"/>
            <a:tailEnd len="med" w="med" type="triangle"/>
          </a:ln>
        </p:spPr>
      </p:cxnSp>
      <p:sp>
        <p:nvSpPr>
          <p:cNvPr id="525" name="Google Shape;525;p65"/>
          <p:cNvSpPr txBox="1"/>
          <p:nvPr/>
        </p:nvSpPr>
        <p:spPr>
          <a:xfrm>
            <a:off x="6323975" y="1798800"/>
            <a:ext cx="224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One-hot encode real TSS</a:t>
            </a:r>
            <a:endParaRPr sz="1200"/>
          </a:p>
        </p:txBody>
      </p:sp>
      <p:pic>
        <p:nvPicPr>
          <p:cNvPr id="526" name="Google Shape;526;p65"/>
          <p:cNvPicPr preferRelativeResize="0"/>
          <p:nvPr/>
        </p:nvPicPr>
        <p:blipFill>
          <a:blip r:embed="rId4">
            <a:alphaModFix/>
          </a:blip>
          <a:stretch>
            <a:fillRect/>
          </a:stretch>
        </p:blipFill>
        <p:spPr>
          <a:xfrm>
            <a:off x="1504326" y="2363750"/>
            <a:ext cx="2427950" cy="496100"/>
          </a:xfrm>
          <a:prstGeom prst="rect">
            <a:avLst/>
          </a:prstGeom>
          <a:noFill/>
          <a:ln>
            <a:noFill/>
          </a:ln>
        </p:spPr>
      </p:pic>
      <p:sp>
        <p:nvSpPr>
          <p:cNvPr id="527" name="Google Shape;527;p65"/>
          <p:cNvSpPr txBox="1"/>
          <p:nvPr/>
        </p:nvSpPr>
        <p:spPr>
          <a:xfrm>
            <a:off x="991100" y="2411700"/>
            <a:ext cx="4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a:t>
            </a:r>
            <a:endParaRPr/>
          </a:p>
        </p:txBody>
      </p:sp>
      <p:sp>
        <p:nvSpPr>
          <p:cNvPr id="528" name="Google Shape;528;p65"/>
          <p:cNvSpPr txBox="1"/>
          <p:nvPr/>
        </p:nvSpPr>
        <p:spPr>
          <a:xfrm>
            <a:off x="3960700" y="2411700"/>
            <a:ext cx="4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a:t>
            </a:r>
            <a:endParaRPr/>
          </a:p>
        </p:txBody>
      </p:sp>
      <p:cxnSp>
        <p:nvCxnSpPr>
          <p:cNvPr id="529" name="Google Shape;529;p65"/>
          <p:cNvCxnSpPr/>
          <p:nvPr/>
        </p:nvCxnSpPr>
        <p:spPr>
          <a:xfrm flipH="1">
            <a:off x="2986400" y="2037725"/>
            <a:ext cx="969600" cy="274200"/>
          </a:xfrm>
          <a:prstGeom prst="straightConnector1">
            <a:avLst/>
          </a:prstGeom>
          <a:noFill/>
          <a:ln cap="flat" cmpd="sng" w="9525">
            <a:solidFill>
              <a:schemeClr val="dk2"/>
            </a:solidFill>
            <a:prstDash val="solid"/>
            <a:round/>
            <a:headEnd len="med" w="med" type="none"/>
            <a:tailEnd len="med" w="med" type="triangle"/>
          </a:ln>
        </p:spPr>
      </p:cxnSp>
      <p:sp>
        <p:nvSpPr>
          <p:cNvPr id="530" name="Google Shape;530;p65"/>
          <p:cNvSpPr txBox="1"/>
          <p:nvPr/>
        </p:nvSpPr>
        <p:spPr>
          <a:xfrm>
            <a:off x="772950" y="1573025"/>
            <a:ext cx="2248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Create N</a:t>
            </a:r>
            <a:r>
              <a:rPr baseline="-25000" lang="en" sz="1200"/>
              <a:t>neg</a:t>
            </a:r>
            <a:r>
              <a:rPr lang="en" sz="1200"/>
              <a:t> negative examples from random base within +/- 50 bp of real TSS</a:t>
            </a:r>
            <a:endParaRPr sz="1200"/>
          </a:p>
        </p:txBody>
      </p:sp>
      <p:sp>
        <p:nvSpPr>
          <p:cNvPr id="531" name="Google Shape;531;p65"/>
          <p:cNvSpPr/>
          <p:nvPr/>
        </p:nvSpPr>
        <p:spPr>
          <a:xfrm>
            <a:off x="3351700" y="3327975"/>
            <a:ext cx="2564700" cy="3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5"/>
          <p:cNvSpPr txBox="1"/>
          <p:nvPr/>
        </p:nvSpPr>
        <p:spPr>
          <a:xfrm>
            <a:off x="4105600" y="3291500"/>
            <a:ext cx="10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1-D Conv</a:t>
            </a:r>
            <a:endParaRPr/>
          </a:p>
        </p:txBody>
      </p:sp>
      <p:sp>
        <p:nvSpPr>
          <p:cNvPr id="533" name="Google Shape;533;p65"/>
          <p:cNvSpPr txBox="1"/>
          <p:nvPr/>
        </p:nvSpPr>
        <p:spPr>
          <a:xfrm>
            <a:off x="611325" y="3243550"/>
            <a:ext cx="26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 filters, 6 bp filter size, stride 1</a:t>
            </a:r>
            <a:endParaRPr/>
          </a:p>
        </p:txBody>
      </p:sp>
      <p:sp>
        <p:nvSpPr>
          <p:cNvPr id="534" name="Google Shape;534;p65"/>
          <p:cNvSpPr txBox="1"/>
          <p:nvPr/>
        </p:nvSpPr>
        <p:spPr>
          <a:xfrm>
            <a:off x="5979575" y="3282525"/>
            <a:ext cx="26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Pool size 12, stride 12</a:t>
            </a:r>
            <a:endParaRPr/>
          </a:p>
        </p:txBody>
      </p:sp>
      <p:sp>
        <p:nvSpPr>
          <p:cNvPr id="535" name="Google Shape;535;p65"/>
          <p:cNvSpPr/>
          <p:nvPr/>
        </p:nvSpPr>
        <p:spPr>
          <a:xfrm>
            <a:off x="3351700" y="3758175"/>
            <a:ext cx="2564700" cy="3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5"/>
          <p:cNvSpPr txBox="1"/>
          <p:nvPr/>
        </p:nvSpPr>
        <p:spPr>
          <a:xfrm>
            <a:off x="4105600" y="3721700"/>
            <a:ext cx="13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Dense (64)</a:t>
            </a:r>
            <a:endParaRPr/>
          </a:p>
        </p:txBody>
      </p:sp>
      <p:sp>
        <p:nvSpPr>
          <p:cNvPr id="537" name="Google Shape;537;p65"/>
          <p:cNvSpPr/>
          <p:nvPr/>
        </p:nvSpPr>
        <p:spPr>
          <a:xfrm>
            <a:off x="3351700" y="4188375"/>
            <a:ext cx="2564700" cy="3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65"/>
          <p:cNvCxnSpPr>
            <a:stCxn id="526" idx="2"/>
            <a:endCxn id="532" idx="0"/>
          </p:cNvCxnSpPr>
          <p:nvPr/>
        </p:nvCxnSpPr>
        <p:spPr>
          <a:xfrm>
            <a:off x="2718301" y="2859850"/>
            <a:ext cx="1915800" cy="43170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65"/>
          <p:cNvCxnSpPr>
            <a:stCxn id="521" idx="2"/>
          </p:cNvCxnSpPr>
          <p:nvPr/>
        </p:nvCxnSpPr>
        <p:spPr>
          <a:xfrm flipH="1">
            <a:off x="4778026" y="2859850"/>
            <a:ext cx="2411400" cy="428700"/>
          </a:xfrm>
          <a:prstGeom prst="straightConnector1">
            <a:avLst/>
          </a:prstGeom>
          <a:noFill/>
          <a:ln cap="flat" cmpd="sng" w="9525">
            <a:solidFill>
              <a:schemeClr val="dk2"/>
            </a:solidFill>
            <a:prstDash val="solid"/>
            <a:round/>
            <a:headEnd len="med" w="med" type="none"/>
            <a:tailEnd len="med" w="med" type="triangle"/>
          </a:ln>
        </p:spPr>
      </p:cxnSp>
      <p:sp>
        <p:nvSpPr>
          <p:cNvPr id="540" name="Google Shape;540;p65"/>
          <p:cNvSpPr txBox="1"/>
          <p:nvPr/>
        </p:nvSpPr>
        <p:spPr>
          <a:xfrm>
            <a:off x="4105600" y="4151900"/>
            <a:ext cx="10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Dense (8)</a:t>
            </a:r>
            <a:endParaRPr/>
          </a:p>
        </p:txBody>
      </p:sp>
      <p:cxnSp>
        <p:nvCxnSpPr>
          <p:cNvPr id="541" name="Google Shape;541;p65"/>
          <p:cNvCxnSpPr>
            <a:stCxn id="540" idx="2"/>
          </p:cNvCxnSpPr>
          <p:nvPr/>
        </p:nvCxnSpPr>
        <p:spPr>
          <a:xfrm>
            <a:off x="4634050" y="4552100"/>
            <a:ext cx="3600" cy="275100"/>
          </a:xfrm>
          <a:prstGeom prst="straightConnector1">
            <a:avLst/>
          </a:prstGeom>
          <a:noFill/>
          <a:ln cap="flat" cmpd="sng" w="9525">
            <a:solidFill>
              <a:schemeClr val="dk2"/>
            </a:solidFill>
            <a:prstDash val="solid"/>
            <a:round/>
            <a:headEnd len="med" w="med" type="none"/>
            <a:tailEnd len="med" w="med" type="triangle"/>
          </a:ln>
        </p:spPr>
      </p:cxnSp>
      <p:sp>
        <p:nvSpPr>
          <p:cNvPr id="542" name="Google Shape;542;p65"/>
          <p:cNvSpPr txBox="1"/>
          <p:nvPr/>
        </p:nvSpPr>
        <p:spPr>
          <a:xfrm>
            <a:off x="5969075" y="4489550"/>
            <a:ext cx="29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Custom F-beta loss function</a:t>
            </a:r>
            <a:endParaRPr/>
          </a:p>
        </p:txBody>
      </p:sp>
      <p:sp>
        <p:nvSpPr>
          <p:cNvPr id="543" name="Google Shape;543;p65"/>
          <p:cNvSpPr txBox="1"/>
          <p:nvPr/>
        </p:nvSpPr>
        <p:spPr>
          <a:xfrm>
            <a:off x="3862500" y="4743300"/>
            <a:ext cx="14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TSS probability</a:t>
            </a:r>
            <a:endParaRPr/>
          </a:p>
        </p:txBody>
      </p:sp>
      <p:cxnSp>
        <p:nvCxnSpPr>
          <p:cNvPr id="544" name="Google Shape;544;p65"/>
          <p:cNvCxnSpPr>
            <a:stCxn id="542" idx="1"/>
          </p:cNvCxnSpPr>
          <p:nvPr/>
        </p:nvCxnSpPr>
        <p:spPr>
          <a:xfrm flipH="1">
            <a:off x="4721975" y="4689650"/>
            <a:ext cx="1247100" cy="4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685800" y="285750"/>
            <a:ext cx="77724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Transcriptional Units (TUs)</a:t>
            </a:r>
            <a:endParaRPr b="1"/>
          </a:p>
        </p:txBody>
      </p:sp>
      <p:sp>
        <p:nvSpPr>
          <p:cNvPr id="112" name="Google Shape;112;p21"/>
          <p:cNvSpPr txBox="1"/>
          <p:nvPr/>
        </p:nvSpPr>
        <p:spPr>
          <a:xfrm>
            <a:off x="443850" y="3108494"/>
            <a:ext cx="82071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libri"/>
                <a:ea typeface="Calibri"/>
                <a:cs typeface="Calibri"/>
                <a:sym typeface="Calibri"/>
              </a:rPr>
              <a:t>Genomic DNA sequences can organized in terms of TUs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 sz="2400">
                <a:latin typeface="Calibri"/>
                <a:ea typeface="Calibri"/>
                <a:cs typeface="Calibri"/>
                <a:sym typeface="Calibri"/>
              </a:rPr>
              <a:t>TUs include: Promoters, Transcription start site, coding region and transcription termination site</a:t>
            </a:r>
            <a:endParaRPr sz="2400">
              <a:latin typeface="Calibri"/>
              <a:ea typeface="Calibri"/>
              <a:cs typeface="Calibri"/>
              <a:sym typeface="Calibri"/>
            </a:endParaRPr>
          </a:p>
        </p:txBody>
      </p:sp>
      <p:sp>
        <p:nvSpPr>
          <p:cNvPr id="113" name="Google Shape;113;p21"/>
          <p:cNvSpPr txBox="1"/>
          <p:nvPr/>
        </p:nvSpPr>
        <p:spPr>
          <a:xfrm>
            <a:off x="1102175" y="4871438"/>
            <a:ext cx="73479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https://www.mun.ca/biology/scarr/iGen3_05-03.html</a:t>
            </a:r>
            <a:endParaRPr>
              <a:latin typeface="Calibri"/>
              <a:ea typeface="Calibri"/>
              <a:cs typeface="Calibri"/>
              <a:sym typeface="Calibri"/>
            </a:endParaRPr>
          </a:p>
        </p:txBody>
      </p:sp>
      <p:pic>
        <p:nvPicPr>
          <p:cNvPr id="114" name="Google Shape;114;p21"/>
          <p:cNvPicPr preferRelativeResize="0"/>
          <p:nvPr/>
        </p:nvPicPr>
        <p:blipFill rotWithShape="1">
          <a:blip r:embed="rId3">
            <a:alphaModFix/>
          </a:blip>
          <a:srcRect b="0" l="0" r="0" t="15038"/>
          <a:stretch/>
        </p:blipFill>
        <p:spPr>
          <a:xfrm>
            <a:off x="487025" y="1194769"/>
            <a:ext cx="8169949" cy="1880100"/>
          </a:xfrm>
          <a:prstGeom prst="rect">
            <a:avLst/>
          </a:prstGeom>
          <a:noFill/>
          <a:ln>
            <a:noFill/>
          </a:ln>
        </p:spPr>
      </p:pic>
      <p:sp>
        <p:nvSpPr>
          <p:cNvPr id="115" name="Google Shape;115;p21"/>
          <p:cNvSpPr/>
          <p:nvPr/>
        </p:nvSpPr>
        <p:spPr>
          <a:xfrm>
            <a:off x="251100" y="1161150"/>
            <a:ext cx="8592600" cy="191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6"/>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Trends are easy, structure is hard</a:t>
            </a:r>
            <a:endParaRPr/>
          </a:p>
        </p:txBody>
      </p:sp>
      <p:sp>
        <p:nvSpPr>
          <p:cNvPr id="550" name="Google Shape;550;p66"/>
          <p:cNvSpPr txBox="1"/>
          <p:nvPr>
            <p:ph idx="1" type="body"/>
          </p:nvPr>
        </p:nvSpPr>
        <p:spPr>
          <a:xfrm>
            <a:off x="145775" y="760975"/>
            <a:ext cx="5670900" cy="35988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ML good at identifying smooth associations with little data</a:t>
            </a:r>
            <a:endParaRPr/>
          </a:p>
          <a:p>
            <a:pPr indent="-330200" lvl="1" marL="914400" rtl="0" algn="l">
              <a:spcBef>
                <a:spcPts val="0"/>
              </a:spcBef>
              <a:spcAft>
                <a:spcPts val="0"/>
              </a:spcAft>
              <a:buSzPts val="1600"/>
              <a:buChar char="-"/>
            </a:pPr>
            <a:r>
              <a:rPr lang="en"/>
              <a:t>e.g. Better -10 box, more expression</a:t>
            </a:r>
            <a:endParaRPr/>
          </a:p>
          <a:p>
            <a:pPr indent="-342900" lvl="0" marL="457200" rtl="0" algn="l">
              <a:spcBef>
                <a:spcPts val="0"/>
              </a:spcBef>
              <a:spcAft>
                <a:spcPts val="0"/>
              </a:spcAft>
              <a:buSzPts val="1800"/>
              <a:buChar char="-"/>
            </a:pPr>
            <a:r>
              <a:rPr lang="en"/>
              <a:t>However, promoters have ‘types’ and nonlinear behaviors</a:t>
            </a:r>
            <a:endParaRPr/>
          </a:p>
          <a:p>
            <a:pPr indent="-342900" lvl="0" marL="457200" rtl="0" algn="l">
              <a:spcBef>
                <a:spcPts val="0"/>
              </a:spcBef>
              <a:spcAft>
                <a:spcPts val="0"/>
              </a:spcAft>
              <a:buSzPts val="1800"/>
              <a:buChar char="-"/>
            </a:pPr>
            <a:r>
              <a:rPr lang="en"/>
              <a:t>Even with good features, learning structure is hard</a:t>
            </a:r>
            <a:endParaRPr/>
          </a:p>
          <a:p>
            <a:pPr indent="-330200" lvl="1" marL="914400" rtl="0" algn="l">
              <a:spcBef>
                <a:spcPts val="0"/>
              </a:spcBef>
              <a:spcAft>
                <a:spcPts val="0"/>
              </a:spcAft>
              <a:buSzPts val="1600"/>
              <a:buChar char="-"/>
            </a:pPr>
            <a:r>
              <a:rPr lang="en"/>
              <a:t>Need a lot of data</a:t>
            </a:r>
            <a:endParaRPr/>
          </a:p>
        </p:txBody>
      </p:sp>
      <p:pic>
        <p:nvPicPr>
          <p:cNvPr id="551" name="Google Shape;551;p66"/>
          <p:cNvPicPr preferRelativeResize="0"/>
          <p:nvPr/>
        </p:nvPicPr>
        <p:blipFill>
          <a:blip r:embed="rId3">
            <a:alphaModFix/>
          </a:blip>
          <a:stretch>
            <a:fillRect/>
          </a:stretch>
        </p:blipFill>
        <p:spPr>
          <a:xfrm>
            <a:off x="6142925" y="690300"/>
            <a:ext cx="2611050" cy="2243100"/>
          </a:xfrm>
          <a:prstGeom prst="rect">
            <a:avLst/>
          </a:prstGeom>
          <a:noFill/>
          <a:ln>
            <a:noFill/>
          </a:ln>
        </p:spPr>
      </p:pic>
      <p:sp>
        <p:nvSpPr>
          <p:cNvPr id="552" name="Google Shape;552;p66"/>
          <p:cNvSpPr txBox="1"/>
          <p:nvPr/>
        </p:nvSpPr>
        <p:spPr>
          <a:xfrm>
            <a:off x="2883175" y="4805700"/>
            <a:ext cx="30000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https://www.nature.com/articles/s41598-017-18648-5</a:t>
            </a:r>
            <a:endParaRPr sz="900"/>
          </a:p>
        </p:txBody>
      </p:sp>
      <p:pic>
        <p:nvPicPr>
          <p:cNvPr id="553" name="Google Shape;553;p66"/>
          <p:cNvPicPr preferRelativeResize="0"/>
          <p:nvPr/>
        </p:nvPicPr>
        <p:blipFill>
          <a:blip r:embed="rId4">
            <a:alphaModFix/>
          </a:blip>
          <a:stretch>
            <a:fillRect/>
          </a:stretch>
        </p:blipFill>
        <p:spPr>
          <a:xfrm>
            <a:off x="6302225" y="2933400"/>
            <a:ext cx="2349783" cy="2210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ph type="title"/>
          </p:nvPr>
        </p:nvSpPr>
        <p:spPr>
          <a:xfrm>
            <a:off x="457200" y="1"/>
            <a:ext cx="8229600" cy="6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Biophysical promoter model</a:t>
            </a:r>
            <a:endParaRPr/>
          </a:p>
        </p:txBody>
      </p:sp>
      <p:sp>
        <p:nvSpPr>
          <p:cNvPr id="559" name="Google Shape;559;p67"/>
          <p:cNvSpPr txBox="1"/>
          <p:nvPr>
            <p:ph idx="1" type="body"/>
          </p:nvPr>
        </p:nvSpPr>
        <p:spPr>
          <a:xfrm>
            <a:off x="425075" y="552650"/>
            <a:ext cx="8514900" cy="5367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Thermodynamic model based on binding favorability</a:t>
            </a:r>
            <a:endParaRPr/>
          </a:p>
        </p:txBody>
      </p:sp>
      <p:pic>
        <p:nvPicPr>
          <p:cNvPr id="560" name="Google Shape;560;p67"/>
          <p:cNvPicPr preferRelativeResize="0"/>
          <p:nvPr/>
        </p:nvPicPr>
        <p:blipFill>
          <a:blip r:embed="rId3">
            <a:alphaModFix/>
          </a:blip>
          <a:stretch>
            <a:fillRect/>
          </a:stretch>
        </p:blipFill>
        <p:spPr>
          <a:xfrm>
            <a:off x="392925" y="1259212"/>
            <a:ext cx="8579201" cy="3443126"/>
          </a:xfrm>
          <a:prstGeom prst="rect">
            <a:avLst/>
          </a:prstGeom>
          <a:noFill/>
          <a:ln>
            <a:noFill/>
          </a:ln>
        </p:spPr>
      </p:pic>
      <p:sp>
        <p:nvSpPr>
          <p:cNvPr id="561" name="Google Shape;561;p67"/>
          <p:cNvSpPr txBox="1"/>
          <p:nvPr/>
        </p:nvSpPr>
        <p:spPr>
          <a:xfrm>
            <a:off x="2206200" y="4751725"/>
            <a:ext cx="4731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Helvetica Neue"/>
                <a:ea typeface="Helvetica Neue"/>
                <a:cs typeface="Helvetica Neue"/>
                <a:sym typeface="Helvetica Neue"/>
              </a:rPr>
              <a:t>Einav T, et al. Proc Natl Acad Sci USA. 2019 Jul 2;116(27):13340-13345.</a:t>
            </a:r>
            <a:endParaRPr sz="1100">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8"/>
          <p:cNvSpPr txBox="1"/>
          <p:nvPr>
            <p:ph type="title"/>
          </p:nvPr>
        </p:nvSpPr>
        <p:spPr>
          <a:xfrm>
            <a:off x="229650" y="129825"/>
            <a:ext cx="6352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Application: Understanding iM structure</a:t>
            </a:r>
            <a:endParaRPr sz="2500"/>
          </a:p>
        </p:txBody>
      </p:sp>
      <p:sp>
        <p:nvSpPr>
          <p:cNvPr id="567" name="Google Shape;567;p68"/>
          <p:cNvSpPr txBox="1"/>
          <p:nvPr>
            <p:ph idx="1" type="body"/>
          </p:nvPr>
        </p:nvSpPr>
        <p:spPr>
          <a:xfrm>
            <a:off x="311700" y="612125"/>
            <a:ext cx="5665200" cy="4531500"/>
          </a:xfrm>
          <a:prstGeom prst="rect">
            <a:avLst/>
          </a:prstGeom>
        </p:spPr>
        <p:txBody>
          <a:bodyPr anchorCtr="0" anchor="t" bIns="91425" lIns="91425" spcFirstLastPara="1" rIns="91425" wrap="square" tIns="91425">
            <a:noAutofit/>
          </a:bodyPr>
          <a:lstStyle/>
          <a:p>
            <a:pPr indent="-349250" lvl="0" marL="457200" rtl="0" algn="l">
              <a:spcBef>
                <a:spcPts val="480"/>
              </a:spcBef>
              <a:spcAft>
                <a:spcPts val="0"/>
              </a:spcAft>
              <a:buSzPts val="1900"/>
              <a:buChar char="-"/>
            </a:pPr>
            <a:r>
              <a:rPr b="1" lang="en" sz="1900"/>
              <a:t>Mystery: </a:t>
            </a:r>
            <a:r>
              <a:rPr lang="en" sz="1900"/>
              <a:t>Some global regulators break into multiple iModulons but same motif - why?</a:t>
            </a:r>
            <a:endParaRPr sz="1900"/>
          </a:p>
          <a:p>
            <a:pPr indent="-349250" lvl="0" marL="457200" rtl="0" algn="l">
              <a:spcBef>
                <a:spcPts val="0"/>
              </a:spcBef>
              <a:spcAft>
                <a:spcPts val="0"/>
              </a:spcAft>
              <a:buSzPts val="1900"/>
              <a:buChar char="-"/>
            </a:pPr>
            <a:r>
              <a:rPr b="1" lang="en" sz="1900"/>
              <a:t>Case study: </a:t>
            </a:r>
            <a:r>
              <a:rPr lang="en" sz="1900"/>
              <a:t>Crp (cAMP receptor protein)</a:t>
            </a:r>
            <a:endParaRPr sz="1900"/>
          </a:p>
          <a:p>
            <a:pPr indent="-349250" lvl="0" marL="457200" rtl="0" algn="l">
              <a:spcBef>
                <a:spcPts val="0"/>
              </a:spcBef>
              <a:spcAft>
                <a:spcPts val="0"/>
              </a:spcAft>
              <a:buSzPts val="1900"/>
              <a:buChar char="-"/>
            </a:pPr>
            <a:r>
              <a:rPr b="1" lang="en" sz="1900"/>
              <a:t>Literature Observation:</a:t>
            </a:r>
            <a:r>
              <a:rPr lang="en" sz="1900"/>
              <a:t> Crp has 3 classes of binding</a:t>
            </a:r>
            <a:endParaRPr sz="1900"/>
          </a:p>
          <a:p>
            <a:pPr indent="-311150" lvl="1" marL="914400" rtl="0" algn="l">
              <a:spcBef>
                <a:spcPts val="0"/>
              </a:spcBef>
              <a:spcAft>
                <a:spcPts val="0"/>
              </a:spcAft>
              <a:buSzPts val="1300"/>
              <a:buChar char="-"/>
            </a:pPr>
            <a:r>
              <a:rPr b="1" lang="en" sz="1300"/>
              <a:t>Class I:</a:t>
            </a:r>
            <a:r>
              <a:rPr lang="en" sz="1300"/>
              <a:t> </a:t>
            </a:r>
            <a:endParaRPr sz="1300"/>
          </a:p>
          <a:p>
            <a:pPr indent="-311150" lvl="2" marL="1371600" rtl="0" algn="l">
              <a:spcBef>
                <a:spcPts val="0"/>
              </a:spcBef>
              <a:spcAft>
                <a:spcPts val="0"/>
              </a:spcAft>
              <a:buSzPts val="1300"/>
              <a:buChar char="-"/>
            </a:pPr>
            <a:r>
              <a:rPr lang="en" sz="1300"/>
              <a:t>Crp by itself</a:t>
            </a:r>
            <a:endParaRPr sz="1300"/>
          </a:p>
          <a:p>
            <a:pPr indent="-311150" lvl="2" marL="1371600" rtl="0" algn="l">
              <a:spcBef>
                <a:spcPts val="0"/>
              </a:spcBef>
              <a:spcAft>
                <a:spcPts val="0"/>
              </a:spcAft>
              <a:buSzPts val="1300"/>
              <a:buChar char="-"/>
            </a:pPr>
            <a:r>
              <a:rPr lang="en" sz="1300"/>
              <a:t>Upstream of -35 box (-61bp)</a:t>
            </a:r>
            <a:endParaRPr sz="1300"/>
          </a:p>
          <a:p>
            <a:pPr indent="-311150" lvl="2" marL="1371600" rtl="0" algn="l">
              <a:spcBef>
                <a:spcPts val="0"/>
              </a:spcBef>
              <a:spcAft>
                <a:spcPts val="0"/>
              </a:spcAft>
              <a:buSzPts val="1300"/>
              <a:buChar char="-"/>
            </a:pPr>
            <a:r>
              <a:rPr lang="en" sz="1300"/>
              <a:t>Interacts with alpha subunit of RNAP</a:t>
            </a:r>
            <a:endParaRPr sz="1300"/>
          </a:p>
          <a:p>
            <a:pPr indent="-311150" lvl="1" marL="914400" rtl="0" algn="l">
              <a:spcBef>
                <a:spcPts val="0"/>
              </a:spcBef>
              <a:spcAft>
                <a:spcPts val="0"/>
              </a:spcAft>
              <a:buSzPts val="1300"/>
              <a:buChar char="-"/>
            </a:pPr>
            <a:r>
              <a:rPr b="1" lang="en" sz="1300"/>
              <a:t>Class II:</a:t>
            </a:r>
            <a:endParaRPr sz="1300"/>
          </a:p>
          <a:p>
            <a:pPr indent="-311150" lvl="2" marL="1371600" rtl="0" algn="l">
              <a:spcBef>
                <a:spcPts val="0"/>
              </a:spcBef>
              <a:spcAft>
                <a:spcPts val="0"/>
              </a:spcAft>
              <a:buSzPts val="1300"/>
              <a:buChar char="-"/>
            </a:pPr>
            <a:r>
              <a:rPr lang="en" sz="1300"/>
              <a:t>Crp by itself</a:t>
            </a:r>
            <a:endParaRPr sz="1300"/>
          </a:p>
          <a:p>
            <a:pPr indent="-311150" lvl="2" marL="1371600" rtl="0" algn="l">
              <a:spcBef>
                <a:spcPts val="0"/>
              </a:spcBef>
              <a:spcAft>
                <a:spcPts val="0"/>
              </a:spcAft>
              <a:buSzPts val="1300"/>
              <a:buChar char="-"/>
            </a:pPr>
            <a:r>
              <a:rPr lang="en" sz="1300"/>
              <a:t>Adjacent to -35 box (-41bp)</a:t>
            </a:r>
            <a:endParaRPr sz="1300"/>
          </a:p>
          <a:p>
            <a:pPr indent="-311150" lvl="2" marL="1371600" rtl="0" algn="l">
              <a:spcBef>
                <a:spcPts val="0"/>
              </a:spcBef>
              <a:spcAft>
                <a:spcPts val="0"/>
              </a:spcAft>
              <a:buSzPts val="1300"/>
              <a:buChar char="-"/>
            </a:pPr>
            <a:r>
              <a:rPr lang="en" sz="1300"/>
              <a:t>Interacts with distinct region of RNAP</a:t>
            </a:r>
            <a:endParaRPr sz="1300"/>
          </a:p>
          <a:p>
            <a:pPr indent="-311150" lvl="1" marL="914400" rtl="0" algn="l">
              <a:spcBef>
                <a:spcPts val="0"/>
              </a:spcBef>
              <a:spcAft>
                <a:spcPts val="0"/>
              </a:spcAft>
              <a:buSzPts val="1300"/>
              <a:buChar char="-"/>
            </a:pPr>
            <a:r>
              <a:rPr b="1" lang="en" sz="1300"/>
              <a:t>Class III:</a:t>
            </a:r>
            <a:endParaRPr b="1" sz="1300"/>
          </a:p>
          <a:p>
            <a:pPr indent="-311150" lvl="2" marL="1371600" rtl="0" algn="l">
              <a:spcBef>
                <a:spcPts val="0"/>
              </a:spcBef>
              <a:spcAft>
                <a:spcPts val="0"/>
              </a:spcAft>
              <a:buSzPts val="1300"/>
              <a:buChar char="-"/>
            </a:pPr>
            <a:r>
              <a:rPr lang="en" sz="1300"/>
              <a:t>Crp with other proteins</a:t>
            </a:r>
            <a:endParaRPr sz="1300"/>
          </a:p>
          <a:p>
            <a:pPr indent="-349250" lvl="0" marL="457200" rtl="0" algn="l">
              <a:spcBef>
                <a:spcPts val="0"/>
              </a:spcBef>
              <a:spcAft>
                <a:spcPts val="0"/>
              </a:spcAft>
              <a:buSzPts val="1900"/>
              <a:buChar char="-"/>
            </a:pPr>
            <a:r>
              <a:rPr b="1" lang="en" sz="1900"/>
              <a:t>Hypothesis:</a:t>
            </a:r>
            <a:r>
              <a:rPr lang="en" sz="1900"/>
              <a:t> Does binding location explain iMs?</a:t>
            </a:r>
            <a:endParaRPr sz="1900"/>
          </a:p>
        </p:txBody>
      </p:sp>
      <p:pic>
        <p:nvPicPr>
          <p:cNvPr id="568" name="Google Shape;568;p68"/>
          <p:cNvPicPr preferRelativeResize="0"/>
          <p:nvPr/>
        </p:nvPicPr>
        <p:blipFill rotWithShape="1">
          <a:blip r:embed="rId3">
            <a:alphaModFix/>
          </a:blip>
          <a:srcRect b="34840" l="52557" r="0" t="5604"/>
          <a:stretch/>
        </p:blipFill>
        <p:spPr>
          <a:xfrm>
            <a:off x="6641300" y="0"/>
            <a:ext cx="2502699" cy="1962024"/>
          </a:xfrm>
          <a:prstGeom prst="rect">
            <a:avLst/>
          </a:prstGeom>
          <a:noFill/>
          <a:ln>
            <a:noFill/>
          </a:ln>
        </p:spPr>
      </p:pic>
      <p:pic>
        <p:nvPicPr>
          <p:cNvPr id="569" name="Google Shape;569;p68"/>
          <p:cNvPicPr preferRelativeResize="0"/>
          <p:nvPr/>
        </p:nvPicPr>
        <p:blipFill>
          <a:blip r:embed="rId4">
            <a:alphaModFix/>
          </a:blip>
          <a:stretch>
            <a:fillRect/>
          </a:stretch>
        </p:blipFill>
        <p:spPr>
          <a:xfrm>
            <a:off x="6582511" y="1889975"/>
            <a:ext cx="2561489" cy="325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txBox="1"/>
          <p:nvPr>
            <p:ph type="title"/>
          </p:nvPr>
        </p:nvSpPr>
        <p:spPr>
          <a:xfrm>
            <a:off x="311700" y="653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Crp1 and Crp2 iM genes have distinct binding sites</a:t>
            </a:r>
            <a:endParaRPr sz="2800"/>
          </a:p>
        </p:txBody>
      </p:sp>
      <p:sp>
        <p:nvSpPr>
          <p:cNvPr id="575" name="Google Shape;575;p69"/>
          <p:cNvSpPr txBox="1"/>
          <p:nvPr>
            <p:ph idx="1" type="body"/>
          </p:nvPr>
        </p:nvSpPr>
        <p:spPr>
          <a:xfrm>
            <a:off x="0" y="638025"/>
            <a:ext cx="5790600" cy="4263300"/>
          </a:xfrm>
          <a:prstGeom prst="rect">
            <a:avLst/>
          </a:prstGeom>
        </p:spPr>
        <p:txBody>
          <a:bodyPr anchorCtr="0" anchor="t" bIns="91425" lIns="91425" spcFirstLastPara="1" rIns="91425" wrap="square" tIns="91425">
            <a:noAutofit/>
          </a:bodyPr>
          <a:lstStyle/>
          <a:p>
            <a:pPr indent="-355600" lvl="0" marL="457200" rtl="0" algn="l">
              <a:spcBef>
                <a:spcPts val="480"/>
              </a:spcBef>
              <a:spcAft>
                <a:spcPts val="0"/>
              </a:spcAft>
              <a:buSzPts val="2000"/>
              <a:buChar char="-"/>
            </a:pPr>
            <a:r>
              <a:rPr b="1" lang="en" sz="2000"/>
              <a:t>Methods:</a:t>
            </a:r>
            <a:r>
              <a:rPr lang="en" sz="2000"/>
              <a:t> Collected Crp binding site locations from RegulonDB for iM genes</a:t>
            </a:r>
            <a:endParaRPr b="1" sz="2000"/>
          </a:p>
          <a:p>
            <a:pPr indent="-355600" lvl="0" marL="457200" rtl="0" algn="l">
              <a:spcBef>
                <a:spcPts val="0"/>
              </a:spcBef>
              <a:spcAft>
                <a:spcPts val="0"/>
              </a:spcAft>
              <a:buSzPts val="2000"/>
              <a:buChar char="-"/>
            </a:pPr>
            <a:r>
              <a:rPr b="1" lang="en" sz="2000"/>
              <a:t>A: </a:t>
            </a:r>
            <a:r>
              <a:rPr lang="en" sz="2000"/>
              <a:t>Yes, Crp1 and Crp2 actually seem to be Class I and Class II Crp binding types</a:t>
            </a:r>
            <a:endParaRPr sz="2000"/>
          </a:p>
          <a:p>
            <a:pPr indent="-330200" lvl="1" marL="914400" rtl="0" algn="l">
              <a:spcBef>
                <a:spcPts val="0"/>
              </a:spcBef>
              <a:spcAft>
                <a:spcPts val="0"/>
              </a:spcAft>
              <a:buSzPts val="1600"/>
              <a:buChar char="-"/>
            </a:pPr>
            <a:r>
              <a:rPr lang="en" sz="1600"/>
              <a:t>Binding sites line up perfectly with canonical Class I (-61bp) and class II (-41bp) sites</a:t>
            </a:r>
            <a:endParaRPr sz="1600"/>
          </a:p>
          <a:p>
            <a:pPr indent="-355600" lvl="0" marL="457200" rtl="0" algn="l">
              <a:spcBef>
                <a:spcPts val="0"/>
              </a:spcBef>
              <a:spcAft>
                <a:spcPts val="0"/>
              </a:spcAft>
              <a:buSzPts val="2000"/>
              <a:buChar char="-"/>
            </a:pPr>
            <a:r>
              <a:rPr lang="en" sz="2000"/>
              <a:t>So, Crp not only has two different binding modes, but these result in two different transcription activities (iMs)</a:t>
            </a:r>
            <a:endParaRPr sz="2000"/>
          </a:p>
          <a:p>
            <a:pPr indent="-330200" lvl="1" marL="914400" rtl="0" algn="l">
              <a:spcBef>
                <a:spcPts val="0"/>
              </a:spcBef>
              <a:spcAft>
                <a:spcPts val="0"/>
              </a:spcAft>
              <a:buSzPts val="1600"/>
              <a:buChar char="-"/>
            </a:pPr>
            <a:r>
              <a:rPr lang="en" sz="1600"/>
              <a:t>i.e. Not one big regulon with a messy iM breakdown, but rather Crp1 and Crp2 iMs are </a:t>
            </a:r>
            <a:r>
              <a:rPr b="1" lang="en" sz="1600"/>
              <a:t>physiologically meaningful </a:t>
            </a:r>
            <a:r>
              <a:rPr lang="en" sz="1600"/>
              <a:t>and </a:t>
            </a:r>
            <a:r>
              <a:rPr b="1" lang="en" sz="1600"/>
              <a:t>functionally separate </a:t>
            </a:r>
            <a:r>
              <a:rPr lang="en" sz="1600"/>
              <a:t>modes of Crp activity</a:t>
            </a:r>
            <a:endParaRPr sz="2000"/>
          </a:p>
        </p:txBody>
      </p:sp>
      <p:pic>
        <p:nvPicPr>
          <p:cNvPr id="576" name="Google Shape;576;p69"/>
          <p:cNvPicPr preferRelativeResize="0"/>
          <p:nvPr/>
        </p:nvPicPr>
        <p:blipFill>
          <a:blip r:embed="rId3">
            <a:alphaModFix/>
          </a:blip>
          <a:stretch>
            <a:fillRect/>
          </a:stretch>
        </p:blipFill>
        <p:spPr>
          <a:xfrm>
            <a:off x="5663100" y="583300"/>
            <a:ext cx="3414775" cy="2561081"/>
          </a:xfrm>
          <a:prstGeom prst="rect">
            <a:avLst/>
          </a:prstGeom>
          <a:noFill/>
          <a:ln>
            <a:noFill/>
          </a:ln>
        </p:spPr>
      </p:pic>
      <p:pic>
        <p:nvPicPr>
          <p:cNvPr id="577" name="Google Shape;577;p69"/>
          <p:cNvPicPr preferRelativeResize="0"/>
          <p:nvPr/>
        </p:nvPicPr>
        <p:blipFill rotWithShape="1">
          <a:blip r:embed="rId4">
            <a:alphaModFix/>
          </a:blip>
          <a:srcRect b="34840" l="52557" r="0" t="5604"/>
          <a:stretch/>
        </p:blipFill>
        <p:spPr>
          <a:xfrm>
            <a:off x="6744850" y="3181475"/>
            <a:ext cx="2502699" cy="1962024"/>
          </a:xfrm>
          <a:prstGeom prst="rect">
            <a:avLst/>
          </a:prstGeom>
          <a:noFill/>
          <a:ln>
            <a:noFill/>
          </a:ln>
        </p:spPr>
      </p:pic>
      <p:cxnSp>
        <p:nvCxnSpPr>
          <p:cNvPr id="578" name="Google Shape;578;p69"/>
          <p:cNvCxnSpPr/>
          <p:nvPr/>
        </p:nvCxnSpPr>
        <p:spPr>
          <a:xfrm>
            <a:off x="7426625" y="1147800"/>
            <a:ext cx="8700" cy="28737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69"/>
          <p:cNvCxnSpPr/>
          <p:nvPr/>
        </p:nvCxnSpPr>
        <p:spPr>
          <a:xfrm>
            <a:off x="7840850" y="1147800"/>
            <a:ext cx="8700" cy="37887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69"/>
          <p:cNvSpPr txBox="1"/>
          <p:nvPr/>
        </p:nvSpPr>
        <p:spPr>
          <a:xfrm>
            <a:off x="6891575" y="802575"/>
            <a:ext cx="8832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 I</a:t>
            </a:r>
            <a:endParaRPr/>
          </a:p>
        </p:txBody>
      </p:sp>
      <p:sp>
        <p:nvSpPr>
          <p:cNvPr id="581" name="Google Shape;581;p69"/>
          <p:cNvSpPr txBox="1"/>
          <p:nvPr/>
        </p:nvSpPr>
        <p:spPr>
          <a:xfrm>
            <a:off x="7639450" y="802575"/>
            <a:ext cx="8832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 II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0"/>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Mutants of CRP affect iM as expected</a:t>
            </a:r>
            <a:endParaRPr/>
          </a:p>
        </p:txBody>
      </p:sp>
      <p:sp>
        <p:nvSpPr>
          <p:cNvPr id="587" name="Google Shape;587;p70"/>
          <p:cNvSpPr txBox="1"/>
          <p:nvPr>
            <p:ph idx="1" type="body"/>
          </p:nvPr>
        </p:nvSpPr>
        <p:spPr>
          <a:xfrm>
            <a:off x="190975" y="670550"/>
            <a:ext cx="4028400" cy="3810000"/>
          </a:xfrm>
          <a:prstGeom prst="rect">
            <a:avLst/>
          </a:prstGeom>
        </p:spPr>
        <p:txBody>
          <a:bodyPr anchorCtr="0" anchor="t" bIns="91425" lIns="91425" spcFirstLastPara="1" rIns="91425" wrap="square" tIns="91425">
            <a:noAutofit/>
          </a:bodyPr>
          <a:lstStyle/>
          <a:p>
            <a:pPr indent="-374650" lvl="0" marL="457200" rtl="0" algn="l">
              <a:spcBef>
                <a:spcPts val="480"/>
              </a:spcBef>
              <a:spcAft>
                <a:spcPts val="0"/>
              </a:spcAft>
              <a:buSzPts val="2300"/>
              <a:buChar char="-"/>
            </a:pPr>
            <a:r>
              <a:rPr lang="en" sz="2300"/>
              <a:t>Mutants introduced altering Crp binding activity</a:t>
            </a:r>
            <a:endParaRPr sz="2300"/>
          </a:p>
          <a:p>
            <a:pPr indent="-336550" lvl="1" marL="914400" rtl="0" algn="l">
              <a:spcBef>
                <a:spcPts val="0"/>
              </a:spcBef>
              <a:spcAft>
                <a:spcPts val="0"/>
              </a:spcAft>
              <a:buSzPts val="1700"/>
              <a:buChar char="-"/>
            </a:pPr>
            <a:r>
              <a:rPr lang="en" sz="1700"/>
              <a:t>Ar1 disrupts both Class 1 and Class 2</a:t>
            </a:r>
            <a:endParaRPr sz="1700"/>
          </a:p>
          <a:p>
            <a:pPr indent="-336550" lvl="1" marL="914400" rtl="0" algn="l">
              <a:spcBef>
                <a:spcPts val="0"/>
              </a:spcBef>
              <a:spcAft>
                <a:spcPts val="0"/>
              </a:spcAft>
              <a:buSzPts val="1700"/>
              <a:buChar char="-"/>
            </a:pPr>
            <a:r>
              <a:rPr lang="en" sz="1700"/>
              <a:t>Ar2 disrupts only Class 2</a:t>
            </a:r>
            <a:endParaRPr sz="1700"/>
          </a:p>
          <a:p>
            <a:pPr indent="-336550" lvl="1" marL="914400" rtl="0" algn="l">
              <a:spcBef>
                <a:spcPts val="0"/>
              </a:spcBef>
              <a:spcAft>
                <a:spcPts val="0"/>
              </a:spcAft>
              <a:buSzPts val="1700"/>
              <a:buChar char="-"/>
            </a:pPr>
            <a:r>
              <a:rPr lang="en" sz="1700"/>
              <a:t>Ar1Ar2 double mutant affects both</a:t>
            </a:r>
            <a:endParaRPr sz="1700"/>
          </a:p>
          <a:p>
            <a:pPr indent="-336550" lvl="0" marL="457200" rtl="0" algn="l">
              <a:spcBef>
                <a:spcPts val="0"/>
              </a:spcBef>
              <a:spcAft>
                <a:spcPts val="0"/>
              </a:spcAft>
              <a:buSzPts val="1700"/>
              <a:buChar char="-"/>
            </a:pPr>
            <a:r>
              <a:rPr b="1" lang="en" sz="1700"/>
              <a:t>Q: </a:t>
            </a:r>
            <a:r>
              <a:rPr lang="en" sz="1700"/>
              <a:t> Why doesn’t everything get activated together as Crp itself gets activated? </a:t>
            </a:r>
            <a:endParaRPr sz="1700"/>
          </a:p>
          <a:p>
            <a:pPr indent="-336550" lvl="1" marL="914400" rtl="0" algn="l">
              <a:spcBef>
                <a:spcPts val="0"/>
              </a:spcBef>
              <a:spcAft>
                <a:spcPts val="0"/>
              </a:spcAft>
              <a:buSzPts val="1700"/>
              <a:buChar char="-"/>
            </a:pPr>
            <a:r>
              <a:rPr b="1" lang="en" sz="1700"/>
              <a:t>A: </a:t>
            </a:r>
            <a:r>
              <a:rPr lang="en" sz="1700"/>
              <a:t>The sites may have different activity effects on the promoter</a:t>
            </a:r>
            <a:endParaRPr sz="1700"/>
          </a:p>
        </p:txBody>
      </p:sp>
      <p:pic>
        <p:nvPicPr>
          <p:cNvPr id="588" name="Google Shape;588;p70"/>
          <p:cNvPicPr preferRelativeResize="0"/>
          <p:nvPr/>
        </p:nvPicPr>
        <p:blipFill rotWithShape="1">
          <a:blip r:embed="rId3">
            <a:alphaModFix/>
          </a:blip>
          <a:srcRect b="0" l="0" r="0" t="2037"/>
          <a:stretch/>
        </p:blipFill>
        <p:spPr>
          <a:xfrm>
            <a:off x="4473825" y="1764375"/>
            <a:ext cx="4212975" cy="2959200"/>
          </a:xfrm>
          <a:prstGeom prst="rect">
            <a:avLst/>
          </a:prstGeom>
          <a:noFill/>
          <a:ln>
            <a:noFill/>
          </a:ln>
        </p:spPr>
      </p:pic>
      <p:sp>
        <p:nvSpPr>
          <p:cNvPr id="589" name="Google Shape;589;p70"/>
          <p:cNvSpPr txBox="1"/>
          <p:nvPr/>
        </p:nvSpPr>
        <p:spPr>
          <a:xfrm>
            <a:off x="2953500" y="4815600"/>
            <a:ext cx="3000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https://www.ncbi.nlm.nih.gov/pmc/articles/PMC5957442/</a:t>
            </a:r>
            <a:endParaRPr sz="800"/>
          </a:p>
        </p:txBody>
      </p:sp>
      <p:pic>
        <p:nvPicPr>
          <p:cNvPr id="590" name="Google Shape;590;p70"/>
          <p:cNvPicPr preferRelativeResize="0"/>
          <p:nvPr/>
        </p:nvPicPr>
        <p:blipFill>
          <a:blip r:embed="rId4">
            <a:alphaModFix/>
          </a:blip>
          <a:stretch>
            <a:fillRect/>
          </a:stretch>
        </p:blipFill>
        <p:spPr>
          <a:xfrm>
            <a:off x="4182400" y="937775"/>
            <a:ext cx="4795825" cy="959175"/>
          </a:xfrm>
          <a:prstGeom prst="rect">
            <a:avLst/>
          </a:prstGeom>
          <a:noFill/>
          <a:ln>
            <a:noFill/>
          </a:ln>
        </p:spPr>
      </p:pic>
      <p:sp>
        <p:nvSpPr>
          <p:cNvPr id="591" name="Google Shape;591;p70"/>
          <p:cNvSpPr txBox="1"/>
          <p:nvPr/>
        </p:nvSpPr>
        <p:spPr>
          <a:xfrm>
            <a:off x="7112500" y="3536150"/>
            <a:ext cx="458100" cy="359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Ar2</a:t>
            </a:r>
            <a:endParaRPr>
              <a:latin typeface="Helvetica Neue"/>
              <a:ea typeface="Helvetica Neue"/>
              <a:cs typeface="Helvetica Neue"/>
              <a:sym typeface="Helvetica Neue"/>
            </a:endParaRPr>
          </a:p>
        </p:txBody>
      </p:sp>
      <p:sp>
        <p:nvSpPr>
          <p:cNvPr id="592" name="Google Shape;592;p70"/>
          <p:cNvSpPr txBox="1"/>
          <p:nvPr/>
        </p:nvSpPr>
        <p:spPr>
          <a:xfrm>
            <a:off x="5054800" y="3895575"/>
            <a:ext cx="458100" cy="432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Ar1</a:t>
            </a:r>
            <a:endParaRPr>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71"/>
          <p:cNvPicPr preferRelativeResize="0"/>
          <p:nvPr/>
        </p:nvPicPr>
        <p:blipFill>
          <a:blip r:embed="rId3">
            <a:alphaModFix/>
          </a:blip>
          <a:stretch>
            <a:fillRect/>
          </a:stretch>
        </p:blipFill>
        <p:spPr>
          <a:xfrm>
            <a:off x="6098275" y="2630325"/>
            <a:ext cx="2494260" cy="1599000"/>
          </a:xfrm>
          <a:prstGeom prst="rect">
            <a:avLst/>
          </a:prstGeom>
          <a:noFill/>
          <a:ln>
            <a:noFill/>
          </a:ln>
        </p:spPr>
      </p:pic>
      <p:sp>
        <p:nvSpPr>
          <p:cNvPr id="598" name="Google Shape;598;p71"/>
          <p:cNvSpPr txBox="1"/>
          <p:nvPr>
            <p:ph type="title"/>
          </p:nvPr>
        </p:nvSpPr>
        <p:spPr>
          <a:xfrm>
            <a:off x="70325" y="0"/>
            <a:ext cx="8978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Biophysical model explains Crp iM activity behavior</a:t>
            </a:r>
            <a:endParaRPr sz="2800"/>
          </a:p>
        </p:txBody>
      </p:sp>
      <p:sp>
        <p:nvSpPr>
          <p:cNvPr id="599" name="Google Shape;599;p71"/>
          <p:cNvSpPr txBox="1"/>
          <p:nvPr>
            <p:ph idx="1" type="body"/>
          </p:nvPr>
        </p:nvSpPr>
        <p:spPr>
          <a:xfrm>
            <a:off x="175350" y="1322325"/>
            <a:ext cx="4917900" cy="34164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sz="1800"/>
              <a:t>Constructed a Mathematica mass action model describing Crp binding to two distinct sites</a:t>
            </a:r>
            <a:endParaRPr sz="1800"/>
          </a:p>
          <a:p>
            <a:pPr indent="-304800" lvl="1" marL="914400" rtl="0" algn="l">
              <a:spcBef>
                <a:spcPts val="0"/>
              </a:spcBef>
              <a:spcAft>
                <a:spcPts val="0"/>
              </a:spcAft>
              <a:buSzPts val="1200"/>
              <a:buChar char="-"/>
            </a:pPr>
            <a:r>
              <a:rPr lang="en" sz="1200"/>
              <a:t>One high affinity/effectiveness (low Kd)</a:t>
            </a:r>
            <a:endParaRPr sz="1200"/>
          </a:p>
          <a:p>
            <a:pPr indent="-304800" lvl="1" marL="914400" rtl="0" algn="l">
              <a:spcBef>
                <a:spcPts val="0"/>
              </a:spcBef>
              <a:spcAft>
                <a:spcPts val="0"/>
              </a:spcAft>
              <a:buSzPts val="1200"/>
              <a:buChar char="-"/>
            </a:pPr>
            <a:r>
              <a:rPr lang="en" sz="1200"/>
              <a:t>One low affinity/effectiveness (high Kd)</a:t>
            </a:r>
            <a:endParaRPr sz="1200"/>
          </a:p>
          <a:p>
            <a:pPr indent="-342900" lvl="0" marL="457200" rtl="0" algn="l">
              <a:spcBef>
                <a:spcPts val="0"/>
              </a:spcBef>
              <a:spcAft>
                <a:spcPts val="0"/>
              </a:spcAft>
              <a:buSzPts val="1800"/>
              <a:buChar char="-"/>
            </a:pPr>
            <a:r>
              <a:rPr lang="en" sz="1800"/>
              <a:t>Simulated equilibrium site saturation at different activation levels of Crp</a:t>
            </a:r>
            <a:endParaRPr sz="1800"/>
          </a:p>
          <a:p>
            <a:pPr indent="-342900" lvl="0" marL="457200" rtl="0" algn="l">
              <a:spcBef>
                <a:spcPts val="0"/>
              </a:spcBef>
              <a:spcAft>
                <a:spcPts val="0"/>
              </a:spcAft>
              <a:buSzPts val="1800"/>
              <a:buChar char="-"/>
            </a:pPr>
            <a:r>
              <a:rPr lang="en" sz="1800"/>
              <a:t>Resulting model matches iM behavior</a:t>
            </a:r>
            <a:endParaRPr sz="1800"/>
          </a:p>
          <a:p>
            <a:pPr indent="-304800" lvl="1" marL="914400" rtl="0" algn="l">
              <a:spcBef>
                <a:spcPts val="0"/>
              </a:spcBef>
              <a:spcAft>
                <a:spcPts val="0"/>
              </a:spcAft>
              <a:buSzPts val="1200"/>
              <a:buChar char="-"/>
            </a:pPr>
            <a:r>
              <a:rPr lang="en" sz="1200"/>
              <a:t>At low Crp activity, the high activity binding site dominates</a:t>
            </a:r>
            <a:endParaRPr sz="1200"/>
          </a:p>
          <a:p>
            <a:pPr indent="-304800" lvl="1" marL="914400" rtl="0" algn="l">
              <a:spcBef>
                <a:spcPts val="0"/>
              </a:spcBef>
              <a:spcAft>
                <a:spcPts val="0"/>
              </a:spcAft>
              <a:buSzPts val="1200"/>
              <a:buChar char="-"/>
            </a:pPr>
            <a:r>
              <a:rPr lang="en" sz="1200"/>
              <a:t>At high Crp activity, high activity binding site is saturated and the low affinity takes over</a:t>
            </a:r>
            <a:endParaRPr sz="1800">
              <a:solidFill>
                <a:srgbClr val="0761AF"/>
              </a:solidFill>
            </a:endParaRPr>
          </a:p>
          <a:p>
            <a:pPr indent="-266700" lvl="0" marL="342900" rtl="0" algn="l">
              <a:spcBef>
                <a:spcPts val="0"/>
              </a:spcBef>
              <a:spcAft>
                <a:spcPts val="0"/>
              </a:spcAft>
              <a:buClr>
                <a:srgbClr val="0761AF"/>
              </a:buClr>
              <a:buSzPts val="1800"/>
              <a:buChar char="-"/>
            </a:pPr>
            <a:r>
              <a:rPr b="1" lang="en" sz="1800"/>
              <a:t>Take home: </a:t>
            </a:r>
            <a:r>
              <a:rPr lang="en" sz="1800"/>
              <a:t>Biophysical models can reproduce observed data</a:t>
            </a:r>
            <a:endParaRPr sz="1200"/>
          </a:p>
        </p:txBody>
      </p:sp>
      <p:sp>
        <p:nvSpPr>
          <p:cNvPr id="600" name="Google Shape;600;p71"/>
          <p:cNvSpPr txBox="1"/>
          <p:nvPr/>
        </p:nvSpPr>
        <p:spPr>
          <a:xfrm>
            <a:off x="6430550" y="4078425"/>
            <a:ext cx="18297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Site 1 Saturation</a:t>
            </a:r>
            <a:endParaRPr>
              <a:latin typeface="Helvetica Neue"/>
              <a:ea typeface="Helvetica Neue"/>
              <a:cs typeface="Helvetica Neue"/>
              <a:sym typeface="Helvetica Neue"/>
            </a:endParaRPr>
          </a:p>
        </p:txBody>
      </p:sp>
      <p:sp>
        <p:nvSpPr>
          <p:cNvPr id="601" name="Google Shape;601;p71"/>
          <p:cNvSpPr txBox="1"/>
          <p:nvPr/>
        </p:nvSpPr>
        <p:spPr>
          <a:xfrm rot="-5400000">
            <a:off x="5075075" y="3035800"/>
            <a:ext cx="18297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Site 2 Saturation</a:t>
            </a:r>
            <a:endParaRPr>
              <a:latin typeface="Helvetica Neue"/>
              <a:ea typeface="Helvetica Neue"/>
              <a:cs typeface="Helvetica Neue"/>
              <a:sym typeface="Helvetica Neue"/>
            </a:endParaRPr>
          </a:p>
        </p:txBody>
      </p:sp>
      <p:pic>
        <p:nvPicPr>
          <p:cNvPr id="602" name="Google Shape;602;p71"/>
          <p:cNvPicPr preferRelativeResize="0"/>
          <p:nvPr/>
        </p:nvPicPr>
        <p:blipFill>
          <a:blip r:embed="rId4">
            <a:alphaModFix/>
          </a:blip>
          <a:stretch>
            <a:fillRect/>
          </a:stretch>
        </p:blipFill>
        <p:spPr>
          <a:xfrm>
            <a:off x="5590701" y="594850"/>
            <a:ext cx="3380700" cy="2035475"/>
          </a:xfrm>
          <a:prstGeom prst="rect">
            <a:avLst/>
          </a:prstGeom>
          <a:noFill/>
          <a:ln>
            <a:noFill/>
          </a:ln>
        </p:spPr>
      </p:pic>
      <p:sp>
        <p:nvSpPr>
          <p:cNvPr id="603" name="Google Shape;603;p71"/>
          <p:cNvSpPr txBox="1"/>
          <p:nvPr/>
        </p:nvSpPr>
        <p:spPr>
          <a:xfrm>
            <a:off x="510600" y="502750"/>
            <a:ext cx="4719600" cy="10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v</a:t>
            </a:r>
            <a:r>
              <a:rPr baseline="-25000" lang="en" sz="1800">
                <a:solidFill>
                  <a:schemeClr val="dk2"/>
                </a:solidFill>
              </a:rPr>
              <a:t>1</a:t>
            </a:r>
            <a:r>
              <a:rPr lang="en" sz="1800">
                <a:solidFill>
                  <a:schemeClr val="dk2"/>
                </a:solidFill>
              </a:rPr>
              <a:t> = k</a:t>
            </a:r>
            <a:r>
              <a:rPr baseline="30000" lang="en" sz="1800">
                <a:solidFill>
                  <a:schemeClr val="dk2"/>
                </a:solidFill>
              </a:rPr>
              <a:t>+</a:t>
            </a:r>
            <a:r>
              <a:rPr lang="en" sz="1800">
                <a:solidFill>
                  <a:schemeClr val="dk2"/>
                </a:solidFill>
              </a:rPr>
              <a:t> (CrpSites</a:t>
            </a:r>
            <a:r>
              <a:rPr baseline="-25000" lang="en" sz="1800">
                <a:solidFill>
                  <a:schemeClr val="dk2"/>
                </a:solidFill>
              </a:rPr>
              <a:t>1</a:t>
            </a:r>
            <a:r>
              <a:rPr lang="en" sz="1800">
                <a:solidFill>
                  <a:schemeClr val="dk2"/>
                </a:solidFill>
              </a:rPr>
              <a:t> - Crp</a:t>
            </a:r>
            <a:r>
              <a:rPr baseline="-25000" lang="en" sz="1800">
                <a:solidFill>
                  <a:schemeClr val="dk2"/>
                </a:solidFill>
              </a:rPr>
              <a:t>free</a:t>
            </a:r>
            <a:r>
              <a:rPr lang="en" sz="1800">
                <a:solidFill>
                  <a:schemeClr val="dk2"/>
                </a:solidFill>
              </a:rPr>
              <a:t>*Site</a:t>
            </a:r>
            <a:r>
              <a:rPr baseline="-25000" lang="en" sz="1800">
                <a:solidFill>
                  <a:schemeClr val="dk2"/>
                </a:solidFill>
              </a:rPr>
              <a:t>1</a:t>
            </a:r>
            <a:r>
              <a:rPr lang="en" sz="1800">
                <a:solidFill>
                  <a:schemeClr val="dk2"/>
                </a:solidFill>
              </a:rPr>
              <a:t>/K</a:t>
            </a:r>
            <a:r>
              <a:rPr baseline="-25000" lang="en" sz="1800">
                <a:solidFill>
                  <a:schemeClr val="dk2"/>
                </a:solidFill>
              </a:rPr>
              <a:t>d,1</a:t>
            </a:r>
            <a:r>
              <a:rPr lang="en" sz="1800">
                <a:solidFill>
                  <a:schemeClr val="dk2"/>
                </a:solidFill>
              </a:rPr>
              <a:t>)</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v</a:t>
            </a:r>
            <a:r>
              <a:rPr baseline="-25000" lang="en" sz="1800">
                <a:solidFill>
                  <a:schemeClr val="dk2"/>
                </a:solidFill>
              </a:rPr>
              <a:t>2</a:t>
            </a:r>
            <a:r>
              <a:rPr lang="en" sz="1800">
                <a:solidFill>
                  <a:schemeClr val="dk2"/>
                </a:solidFill>
              </a:rPr>
              <a:t> = k</a:t>
            </a:r>
            <a:r>
              <a:rPr baseline="30000" lang="en" sz="1800">
                <a:solidFill>
                  <a:schemeClr val="dk2"/>
                </a:solidFill>
              </a:rPr>
              <a:t>+</a:t>
            </a:r>
            <a:r>
              <a:rPr lang="en" sz="1800">
                <a:solidFill>
                  <a:schemeClr val="dk2"/>
                </a:solidFill>
              </a:rPr>
              <a:t> (CrpSites</a:t>
            </a:r>
            <a:r>
              <a:rPr baseline="-25000" lang="en" sz="1800">
                <a:solidFill>
                  <a:schemeClr val="dk2"/>
                </a:solidFill>
              </a:rPr>
              <a:t>2</a:t>
            </a:r>
            <a:r>
              <a:rPr lang="en" sz="1800">
                <a:solidFill>
                  <a:schemeClr val="dk2"/>
                </a:solidFill>
              </a:rPr>
              <a:t> - Crp</a:t>
            </a:r>
            <a:r>
              <a:rPr baseline="-25000" lang="en" sz="1800">
                <a:solidFill>
                  <a:schemeClr val="dk2"/>
                </a:solidFill>
              </a:rPr>
              <a:t>free</a:t>
            </a:r>
            <a:r>
              <a:rPr lang="en" sz="1800">
                <a:solidFill>
                  <a:schemeClr val="dk2"/>
                </a:solidFill>
              </a:rPr>
              <a:t>*Site</a:t>
            </a:r>
            <a:r>
              <a:rPr baseline="-25000" lang="en" sz="1800">
                <a:solidFill>
                  <a:schemeClr val="dk2"/>
                </a:solidFill>
              </a:rPr>
              <a:t>2</a:t>
            </a:r>
            <a:r>
              <a:rPr lang="en" sz="1800">
                <a:solidFill>
                  <a:schemeClr val="dk2"/>
                </a:solidFill>
              </a:rPr>
              <a:t>/K</a:t>
            </a:r>
            <a:r>
              <a:rPr baseline="-25000" lang="en" sz="1800">
                <a:solidFill>
                  <a:schemeClr val="dk2"/>
                </a:solidFill>
              </a:rPr>
              <a:t>d,2</a:t>
            </a:r>
            <a:r>
              <a:rPr lang="en" sz="1800">
                <a:solidFill>
                  <a:schemeClr val="dk2"/>
                </a:solidFill>
              </a:rPr>
              <a:t>)</a:t>
            </a:r>
            <a:endParaRPr sz="1800">
              <a:solidFill>
                <a:schemeClr val="dk2"/>
              </a:solidFill>
            </a:endParaRPr>
          </a:p>
        </p:txBody>
      </p:sp>
      <p:sp>
        <p:nvSpPr>
          <p:cNvPr id="604" name="Google Shape;604;p71"/>
          <p:cNvSpPr/>
          <p:nvPr/>
        </p:nvSpPr>
        <p:spPr>
          <a:xfrm>
            <a:off x="8137175" y="2029275"/>
            <a:ext cx="472200" cy="35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1"/>
          <p:cNvSpPr txBox="1"/>
          <p:nvPr/>
        </p:nvSpPr>
        <p:spPr>
          <a:xfrm>
            <a:off x="7626275" y="3536125"/>
            <a:ext cx="1494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Class II mutant</a:t>
            </a:r>
            <a:endParaRPr>
              <a:latin typeface="Helvetica Neue"/>
              <a:ea typeface="Helvetica Neue"/>
              <a:cs typeface="Helvetica Neue"/>
              <a:sym typeface="Helvetica Neue"/>
            </a:endParaRPr>
          </a:p>
        </p:txBody>
      </p:sp>
      <p:sp>
        <p:nvSpPr>
          <p:cNvPr id="606" name="Google Shape;606;p71"/>
          <p:cNvSpPr/>
          <p:nvPr/>
        </p:nvSpPr>
        <p:spPr>
          <a:xfrm>
            <a:off x="8189125" y="3877725"/>
            <a:ext cx="472200" cy="35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1"/>
          <p:cNvSpPr txBox="1"/>
          <p:nvPr/>
        </p:nvSpPr>
        <p:spPr>
          <a:xfrm>
            <a:off x="7477400" y="1659250"/>
            <a:ext cx="1494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Class II mutant</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2"/>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Classification to predict the TRN from Promoter Sequence</a:t>
            </a:r>
            <a:endParaRPr/>
          </a:p>
        </p:txBody>
      </p:sp>
      <p:sp>
        <p:nvSpPr>
          <p:cNvPr id="613" name="Google Shape;613;p72"/>
          <p:cNvSpPr txBox="1"/>
          <p:nvPr>
            <p:ph idx="1" type="body"/>
          </p:nvPr>
        </p:nvSpPr>
        <p:spPr>
          <a:xfrm>
            <a:off x="457200" y="969075"/>
            <a:ext cx="8229600" cy="3601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Clr>
                <a:srgbClr val="000000"/>
              </a:buClr>
              <a:buSzPts val="1800"/>
              <a:buChar char="-"/>
            </a:pPr>
            <a:r>
              <a:rPr lang="en">
                <a:solidFill>
                  <a:srgbClr val="000000"/>
                </a:solidFill>
              </a:rPr>
              <a:t>Simple and robust linear model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Small overfitting and good interpretability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Binary target labels 0 and 1 ( in or not in the regulon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Sigmoid function</a:t>
            </a:r>
            <a:endParaRPr>
              <a:solidFill>
                <a:srgbClr val="000000"/>
              </a:solidFill>
            </a:endParaRPr>
          </a:p>
        </p:txBody>
      </p:sp>
      <p:pic>
        <p:nvPicPr>
          <p:cNvPr id="614" name="Google Shape;614;p72"/>
          <p:cNvPicPr preferRelativeResize="0"/>
          <p:nvPr/>
        </p:nvPicPr>
        <p:blipFill>
          <a:blip r:embed="rId3">
            <a:alphaModFix/>
          </a:blip>
          <a:stretch>
            <a:fillRect/>
          </a:stretch>
        </p:blipFill>
        <p:spPr>
          <a:xfrm>
            <a:off x="3941000" y="2847130"/>
            <a:ext cx="5108527" cy="2057999"/>
          </a:xfrm>
          <a:prstGeom prst="rect">
            <a:avLst/>
          </a:prstGeom>
          <a:noFill/>
          <a:ln>
            <a:noFill/>
          </a:ln>
        </p:spPr>
      </p:pic>
      <p:pic>
        <p:nvPicPr>
          <p:cNvPr id="615" name="Google Shape;615;p72"/>
          <p:cNvPicPr preferRelativeResize="0"/>
          <p:nvPr/>
        </p:nvPicPr>
        <p:blipFill>
          <a:blip r:embed="rId4">
            <a:alphaModFix/>
          </a:blip>
          <a:stretch>
            <a:fillRect/>
          </a:stretch>
        </p:blipFill>
        <p:spPr>
          <a:xfrm>
            <a:off x="522825" y="2219377"/>
            <a:ext cx="3418175" cy="1752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420"/>
              <a:t>ChIP motifs are helpful but not sufficient to predict ICA TRN</a:t>
            </a:r>
            <a:endParaRPr sz="2420"/>
          </a:p>
        </p:txBody>
      </p:sp>
      <p:sp>
        <p:nvSpPr>
          <p:cNvPr id="621" name="Google Shape;621;p73"/>
          <p:cNvSpPr txBox="1"/>
          <p:nvPr>
            <p:ph idx="1" type="body"/>
          </p:nvPr>
        </p:nvSpPr>
        <p:spPr>
          <a:xfrm>
            <a:off x="311700" y="946425"/>
            <a:ext cx="8520600" cy="4170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Initial modeling results</a:t>
            </a:r>
            <a:endParaRPr/>
          </a:p>
        </p:txBody>
      </p:sp>
      <p:sp>
        <p:nvSpPr>
          <p:cNvPr id="622" name="Google Shape;622;p73"/>
          <p:cNvSpPr txBox="1"/>
          <p:nvPr/>
        </p:nvSpPr>
        <p:spPr>
          <a:xfrm>
            <a:off x="1224425" y="4208000"/>
            <a:ext cx="628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Area under </a:t>
            </a:r>
            <a:r>
              <a:rPr lang="en">
                <a:solidFill>
                  <a:schemeClr val="dk1"/>
                </a:solidFill>
              </a:rPr>
              <a:t>ROC  </a:t>
            </a:r>
            <a:r>
              <a:rPr lang="en"/>
              <a:t>curve, receiver operating characteristic curve, used to assess model performance.</a:t>
            </a:r>
            <a:endParaRPr/>
          </a:p>
        </p:txBody>
      </p:sp>
      <p:pic>
        <p:nvPicPr>
          <p:cNvPr id="623" name="Google Shape;623;p73"/>
          <p:cNvPicPr preferRelativeResize="0"/>
          <p:nvPr/>
        </p:nvPicPr>
        <p:blipFill>
          <a:blip r:embed="rId3">
            <a:alphaModFix/>
          </a:blip>
          <a:stretch>
            <a:fillRect/>
          </a:stretch>
        </p:blipFill>
        <p:spPr>
          <a:xfrm>
            <a:off x="1066400" y="1363425"/>
            <a:ext cx="6859601" cy="2742200"/>
          </a:xfrm>
          <a:prstGeom prst="rect">
            <a:avLst/>
          </a:prstGeom>
          <a:noFill/>
          <a:ln>
            <a:noFill/>
          </a:ln>
        </p:spPr>
      </p:pic>
      <p:sp>
        <p:nvSpPr>
          <p:cNvPr id="624" name="Google Shape;624;p73"/>
          <p:cNvSpPr txBox="1"/>
          <p:nvPr/>
        </p:nvSpPr>
        <p:spPr>
          <a:xfrm>
            <a:off x="6921200" y="1831175"/>
            <a:ext cx="15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0000"/>
                </a:solidFill>
              </a:rPr>
              <a:t>0.8 good model cutoff</a:t>
            </a:r>
            <a:endParaRPr>
              <a:solidFill>
                <a:srgbClr val="990000"/>
              </a:solidFill>
            </a:endParaRPr>
          </a:p>
        </p:txBody>
      </p:sp>
      <p:sp>
        <p:nvSpPr>
          <p:cNvPr id="625" name="Google Shape;625;p73"/>
          <p:cNvSpPr txBox="1"/>
          <p:nvPr/>
        </p:nvSpPr>
        <p:spPr>
          <a:xfrm>
            <a:off x="6954675" y="2696400"/>
            <a:ext cx="15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0000"/>
                </a:solidFill>
              </a:rPr>
              <a:t>0.5 baseline cutoff</a:t>
            </a:r>
            <a:endParaRPr>
              <a:solidFill>
                <a:srgbClr val="990000"/>
              </a:solidFill>
            </a:endParaRPr>
          </a:p>
        </p:txBody>
      </p:sp>
      <p:sp>
        <p:nvSpPr>
          <p:cNvPr id="626" name="Google Shape;626;p73"/>
          <p:cNvSpPr/>
          <p:nvPr/>
        </p:nvSpPr>
        <p:spPr>
          <a:xfrm>
            <a:off x="3558525" y="1775600"/>
            <a:ext cx="673800" cy="578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5018575" y="2886975"/>
            <a:ext cx="673800" cy="578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ph type="title"/>
          </p:nvPr>
        </p:nvSpPr>
        <p:spPr>
          <a:xfrm>
            <a:off x="311700" y="445025"/>
            <a:ext cx="2982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FNR Case Study</a:t>
            </a:r>
            <a:endParaRPr/>
          </a:p>
        </p:txBody>
      </p:sp>
      <p:sp>
        <p:nvSpPr>
          <p:cNvPr id="633" name="Google Shape;633;p74"/>
          <p:cNvSpPr txBox="1"/>
          <p:nvPr>
            <p:ph idx="1" type="body"/>
          </p:nvPr>
        </p:nvSpPr>
        <p:spPr>
          <a:xfrm>
            <a:off x="311700" y="4240375"/>
            <a:ext cx="3999900" cy="32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https://www.ncbi.nlm.nih.gov/pmc/articles/PMC3688515/</a:t>
            </a:r>
            <a:endParaRPr/>
          </a:p>
        </p:txBody>
      </p:sp>
      <p:pic>
        <p:nvPicPr>
          <p:cNvPr id="634" name="Google Shape;634;p74"/>
          <p:cNvPicPr preferRelativeResize="0"/>
          <p:nvPr/>
        </p:nvPicPr>
        <p:blipFill>
          <a:blip r:embed="rId3">
            <a:alphaModFix/>
          </a:blip>
          <a:stretch>
            <a:fillRect/>
          </a:stretch>
        </p:blipFill>
        <p:spPr>
          <a:xfrm>
            <a:off x="4882300" y="151125"/>
            <a:ext cx="3259275" cy="1160500"/>
          </a:xfrm>
          <a:prstGeom prst="rect">
            <a:avLst/>
          </a:prstGeom>
          <a:noFill/>
          <a:ln>
            <a:noFill/>
          </a:ln>
        </p:spPr>
      </p:pic>
      <p:pic>
        <p:nvPicPr>
          <p:cNvPr id="635" name="Google Shape;635;p74"/>
          <p:cNvPicPr preferRelativeResize="0"/>
          <p:nvPr/>
        </p:nvPicPr>
        <p:blipFill>
          <a:blip r:embed="rId4">
            <a:alphaModFix/>
          </a:blip>
          <a:stretch>
            <a:fillRect/>
          </a:stretch>
        </p:blipFill>
        <p:spPr>
          <a:xfrm>
            <a:off x="311700" y="1782175"/>
            <a:ext cx="3091324" cy="2368525"/>
          </a:xfrm>
          <a:prstGeom prst="rect">
            <a:avLst/>
          </a:prstGeom>
          <a:noFill/>
          <a:ln>
            <a:noFill/>
          </a:ln>
        </p:spPr>
      </p:pic>
      <p:pic>
        <p:nvPicPr>
          <p:cNvPr id="636" name="Google Shape;636;p74"/>
          <p:cNvPicPr preferRelativeResize="0"/>
          <p:nvPr/>
        </p:nvPicPr>
        <p:blipFill>
          <a:blip r:embed="rId5">
            <a:alphaModFix/>
          </a:blip>
          <a:stretch>
            <a:fillRect/>
          </a:stretch>
        </p:blipFill>
        <p:spPr>
          <a:xfrm>
            <a:off x="5061000" y="1410899"/>
            <a:ext cx="3999900" cy="554000"/>
          </a:xfrm>
          <a:prstGeom prst="rect">
            <a:avLst/>
          </a:prstGeom>
          <a:noFill/>
          <a:ln>
            <a:noFill/>
          </a:ln>
        </p:spPr>
      </p:pic>
      <p:sp>
        <p:nvSpPr>
          <p:cNvPr id="637" name="Google Shape;637;p74"/>
          <p:cNvSpPr txBox="1"/>
          <p:nvPr/>
        </p:nvSpPr>
        <p:spPr>
          <a:xfrm>
            <a:off x="4232538" y="1487800"/>
            <a:ext cx="6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Fnr-1</a:t>
            </a:r>
            <a:endParaRPr/>
          </a:p>
        </p:txBody>
      </p:sp>
      <p:sp>
        <p:nvSpPr>
          <p:cNvPr id="638" name="Google Shape;638;p74"/>
          <p:cNvSpPr txBox="1"/>
          <p:nvPr/>
        </p:nvSpPr>
        <p:spPr>
          <a:xfrm>
            <a:off x="3993800" y="531275"/>
            <a:ext cx="95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Fnr-ChIP</a:t>
            </a:r>
            <a:endParaRPr>
              <a:solidFill>
                <a:schemeClr val="dk1"/>
              </a:solidFill>
            </a:endParaRPr>
          </a:p>
        </p:txBody>
      </p:sp>
      <p:pic>
        <p:nvPicPr>
          <p:cNvPr id="639" name="Google Shape;639;p74"/>
          <p:cNvPicPr preferRelativeResize="0"/>
          <p:nvPr/>
        </p:nvPicPr>
        <p:blipFill>
          <a:blip r:embed="rId6">
            <a:alphaModFix/>
          </a:blip>
          <a:stretch>
            <a:fillRect/>
          </a:stretch>
        </p:blipFill>
        <p:spPr>
          <a:xfrm>
            <a:off x="5054875" y="2213849"/>
            <a:ext cx="3995928" cy="548279"/>
          </a:xfrm>
          <a:prstGeom prst="rect">
            <a:avLst/>
          </a:prstGeom>
          <a:noFill/>
          <a:ln>
            <a:noFill/>
          </a:ln>
        </p:spPr>
      </p:pic>
      <p:sp>
        <p:nvSpPr>
          <p:cNvPr id="640" name="Google Shape;640;p74"/>
          <p:cNvSpPr txBox="1"/>
          <p:nvPr/>
        </p:nvSpPr>
        <p:spPr>
          <a:xfrm>
            <a:off x="4232538" y="2242825"/>
            <a:ext cx="6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Fnr-2</a:t>
            </a:r>
            <a:endParaRPr/>
          </a:p>
        </p:txBody>
      </p:sp>
      <p:pic>
        <p:nvPicPr>
          <p:cNvPr id="641" name="Google Shape;641;p74"/>
          <p:cNvPicPr preferRelativeResize="0"/>
          <p:nvPr/>
        </p:nvPicPr>
        <p:blipFill>
          <a:blip r:embed="rId7">
            <a:alphaModFix/>
          </a:blip>
          <a:stretch>
            <a:fillRect/>
          </a:stretch>
        </p:blipFill>
        <p:spPr>
          <a:xfrm>
            <a:off x="4990500" y="2848813"/>
            <a:ext cx="3200400" cy="992124"/>
          </a:xfrm>
          <a:prstGeom prst="rect">
            <a:avLst/>
          </a:prstGeom>
          <a:noFill/>
          <a:ln>
            <a:noFill/>
          </a:ln>
        </p:spPr>
      </p:pic>
      <p:sp>
        <p:nvSpPr>
          <p:cNvPr id="642" name="Google Shape;642;p74"/>
          <p:cNvSpPr txBox="1"/>
          <p:nvPr/>
        </p:nvSpPr>
        <p:spPr>
          <a:xfrm>
            <a:off x="4038299" y="3176000"/>
            <a:ext cx="106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NarP-ChIP</a:t>
            </a:r>
            <a:endParaRPr/>
          </a:p>
        </p:txBody>
      </p:sp>
      <p:pic>
        <p:nvPicPr>
          <p:cNvPr id="643" name="Google Shape;643;p74"/>
          <p:cNvPicPr preferRelativeResize="0"/>
          <p:nvPr/>
        </p:nvPicPr>
        <p:blipFill>
          <a:blip r:embed="rId8">
            <a:alphaModFix/>
          </a:blip>
          <a:stretch>
            <a:fillRect/>
          </a:stretch>
        </p:blipFill>
        <p:spPr>
          <a:xfrm>
            <a:off x="5054863" y="3927625"/>
            <a:ext cx="3200399" cy="938784"/>
          </a:xfrm>
          <a:prstGeom prst="rect">
            <a:avLst/>
          </a:prstGeom>
          <a:noFill/>
          <a:ln>
            <a:noFill/>
          </a:ln>
        </p:spPr>
      </p:pic>
      <p:sp>
        <p:nvSpPr>
          <p:cNvPr id="644" name="Google Shape;644;p74"/>
          <p:cNvSpPr txBox="1"/>
          <p:nvPr/>
        </p:nvSpPr>
        <p:spPr>
          <a:xfrm>
            <a:off x="4038307" y="4109175"/>
            <a:ext cx="106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NarL-ChIP</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5"/>
          <p:cNvSpPr txBox="1"/>
          <p:nvPr>
            <p:ph type="title"/>
          </p:nvPr>
        </p:nvSpPr>
        <p:spPr>
          <a:xfrm>
            <a:off x="258975" y="245025"/>
            <a:ext cx="45954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20"/>
              <a:t>Feature importance is consistent with regulator enrichment.</a:t>
            </a:r>
            <a:endParaRPr sz="2320"/>
          </a:p>
          <a:p>
            <a:pPr indent="0" lvl="0" marL="0" rtl="0" algn="ctr">
              <a:spcBef>
                <a:spcPts val="0"/>
              </a:spcBef>
              <a:spcAft>
                <a:spcPts val="0"/>
              </a:spcAft>
              <a:buSzPts val="990"/>
              <a:buNone/>
            </a:pPr>
            <a:r>
              <a:t/>
            </a:r>
            <a:endParaRPr sz="2520"/>
          </a:p>
        </p:txBody>
      </p:sp>
      <p:pic>
        <p:nvPicPr>
          <p:cNvPr id="650" name="Google Shape;650;p75"/>
          <p:cNvPicPr preferRelativeResize="0"/>
          <p:nvPr/>
        </p:nvPicPr>
        <p:blipFill>
          <a:blip r:embed="rId3">
            <a:alphaModFix/>
          </a:blip>
          <a:stretch>
            <a:fillRect/>
          </a:stretch>
        </p:blipFill>
        <p:spPr>
          <a:xfrm>
            <a:off x="4592850" y="93975"/>
            <a:ext cx="2926080" cy="1619097"/>
          </a:xfrm>
          <a:prstGeom prst="rect">
            <a:avLst/>
          </a:prstGeom>
          <a:noFill/>
          <a:ln>
            <a:noFill/>
          </a:ln>
        </p:spPr>
      </p:pic>
      <p:pic>
        <p:nvPicPr>
          <p:cNvPr id="651" name="Google Shape;651;p75"/>
          <p:cNvPicPr preferRelativeResize="0"/>
          <p:nvPr/>
        </p:nvPicPr>
        <p:blipFill>
          <a:blip r:embed="rId4">
            <a:alphaModFix/>
          </a:blip>
          <a:stretch>
            <a:fillRect/>
          </a:stretch>
        </p:blipFill>
        <p:spPr>
          <a:xfrm>
            <a:off x="4592850" y="1636276"/>
            <a:ext cx="2926080" cy="1619097"/>
          </a:xfrm>
          <a:prstGeom prst="rect">
            <a:avLst/>
          </a:prstGeom>
          <a:noFill/>
          <a:ln>
            <a:noFill/>
          </a:ln>
        </p:spPr>
      </p:pic>
      <p:pic>
        <p:nvPicPr>
          <p:cNvPr id="652" name="Google Shape;652;p75"/>
          <p:cNvPicPr preferRelativeResize="0"/>
          <p:nvPr/>
        </p:nvPicPr>
        <p:blipFill>
          <a:blip r:embed="rId5">
            <a:alphaModFix/>
          </a:blip>
          <a:stretch>
            <a:fillRect/>
          </a:stretch>
        </p:blipFill>
        <p:spPr>
          <a:xfrm>
            <a:off x="4592850" y="3221113"/>
            <a:ext cx="2926080" cy="1619097"/>
          </a:xfrm>
          <a:prstGeom prst="rect">
            <a:avLst/>
          </a:prstGeom>
          <a:noFill/>
          <a:ln>
            <a:noFill/>
          </a:ln>
        </p:spPr>
      </p:pic>
      <p:sp>
        <p:nvSpPr>
          <p:cNvPr id="653" name="Google Shape;653;p75"/>
          <p:cNvSpPr txBox="1"/>
          <p:nvPr/>
        </p:nvSpPr>
        <p:spPr>
          <a:xfrm>
            <a:off x="7602250" y="513675"/>
            <a:ext cx="143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Fnr+IHF+gcvB</a:t>
            </a:r>
            <a:endParaRPr/>
          </a:p>
          <a:p>
            <a:pPr indent="0" lvl="0" marL="0" rtl="0" algn="l">
              <a:spcBef>
                <a:spcPts val="0"/>
              </a:spcBef>
              <a:spcAft>
                <a:spcPts val="0"/>
              </a:spcAft>
              <a:buNone/>
            </a:pPr>
            <a:r>
              <a:rPr lang="en"/>
              <a:t>(n=8)</a:t>
            </a:r>
            <a:endParaRPr/>
          </a:p>
        </p:txBody>
      </p:sp>
      <p:sp>
        <p:nvSpPr>
          <p:cNvPr id="654" name="Google Shape;654;p75"/>
          <p:cNvSpPr txBox="1"/>
          <p:nvPr/>
        </p:nvSpPr>
        <p:spPr>
          <a:xfrm>
            <a:off x="7711825" y="2143700"/>
            <a:ext cx="126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Fnr+NarL</a:t>
            </a:r>
            <a:endParaRPr/>
          </a:p>
          <a:p>
            <a:pPr indent="0" lvl="0" marL="0" rtl="0" algn="l">
              <a:spcBef>
                <a:spcPts val="0"/>
              </a:spcBef>
              <a:spcAft>
                <a:spcPts val="0"/>
              </a:spcAft>
              <a:buNone/>
            </a:pPr>
            <a:r>
              <a:rPr lang="en"/>
              <a:t>(n=12)</a:t>
            </a:r>
            <a:endParaRPr/>
          </a:p>
        </p:txBody>
      </p:sp>
      <p:sp>
        <p:nvSpPr>
          <p:cNvPr id="655" name="Google Shape;655;p75"/>
          <p:cNvSpPr txBox="1"/>
          <p:nvPr/>
        </p:nvSpPr>
        <p:spPr>
          <a:xfrm>
            <a:off x="7711825" y="3588800"/>
            <a:ext cx="116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Fnr+NarLP</a:t>
            </a:r>
            <a:endParaRPr/>
          </a:p>
          <a:p>
            <a:pPr indent="0" lvl="0" marL="0" rtl="0" algn="l">
              <a:spcBef>
                <a:spcPts val="0"/>
              </a:spcBef>
              <a:spcAft>
                <a:spcPts val="0"/>
              </a:spcAft>
              <a:buNone/>
            </a:pPr>
            <a:r>
              <a:rPr lang="en"/>
              <a:t>(n=23)</a:t>
            </a:r>
            <a:endParaRPr/>
          </a:p>
        </p:txBody>
      </p:sp>
      <p:sp>
        <p:nvSpPr>
          <p:cNvPr id="656" name="Google Shape;656;p75"/>
          <p:cNvSpPr/>
          <p:nvPr/>
        </p:nvSpPr>
        <p:spPr>
          <a:xfrm>
            <a:off x="4907050" y="1713075"/>
            <a:ext cx="567300" cy="3051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5"/>
          <p:cNvSpPr/>
          <p:nvPr/>
        </p:nvSpPr>
        <p:spPr>
          <a:xfrm>
            <a:off x="4907050" y="3326975"/>
            <a:ext cx="567300" cy="2619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75"/>
          <p:cNvPicPr preferRelativeResize="0"/>
          <p:nvPr/>
        </p:nvPicPr>
        <p:blipFill>
          <a:blip r:embed="rId6">
            <a:alphaModFix/>
          </a:blip>
          <a:stretch>
            <a:fillRect/>
          </a:stretch>
        </p:blipFill>
        <p:spPr>
          <a:xfrm>
            <a:off x="548650" y="1217450"/>
            <a:ext cx="3676650" cy="317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685800" y="285750"/>
            <a:ext cx="7772400" cy="4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Prokaryotic TUs</a:t>
            </a:r>
            <a:endParaRPr b="1"/>
          </a:p>
        </p:txBody>
      </p:sp>
      <p:sp>
        <p:nvSpPr>
          <p:cNvPr id="122" name="Google Shape;122;p22"/>
          <p:cNvSpPr/>
          <p:nvPr/>
        </p:nvSpPr>
        <p:spPr>
          <a:xfrm>
            <a:off x="584875" y="877613"/>
            <a:ext cx="8056200" cy="254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2"/>
          <p:cNvPicPr preferRelativeResize="0"/>
          <p:nvPr/>
        </p:nvPicPr>
        <p:blipFill rotWithShape="1">
          <a:blip r:embed="rId3">
            <a:alphaModFix/>
          </a:blip>
          <a:srcRect b="0" l="3080" r="2123" t="0"/>
          <a:stretch/>
        </p:blipFill>
        <p:spPr>
          <a:xfrm>
            <a:off x="584875" y="873075"/>
            <a:ext cx="8056075" cy="2546568"/>
          </a:xfrm>
          <a:prstGeom prst="rect">
            <a:avLst/>
          </a:prstGeom>
          <a:noFill/>
          <a:ln>
            <a:noFill/>
          </a:ln>
        </p:spPr>
      </p:pic>
      <p:sp>
        <p:nvSpPr>
          <p:cNvPr id="124" name="Google Shape;124;p22"/>
          <p:cNvSpPr txBox="1"/>
          <p:nvPr/>
        </p:nvSpPr>
        <p:spPr>
          <a:xfrm>
            <a:off x="543900" y="3582075"/>
            <a:ext cx="8056200" cy="643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Two conserved sequences at -10 and -35 bp </a:t>
            </a:r>
            <a:r>
              <a:rPr lang="en" sz="2400">
                <a:solidFill>
                  <a:schemeClr val="dk1"/>
                </a:solidFill>
                <a:latin typeface="Calibri"/>
                <a:ea typeface="Calibri"/>
                <a:cs typeface="Calibri"/>
                <a:sym typeface="Calibri"/>
              </a:rPr>
              <a:t>upstream of transcription start site.  </a:t>
            </a:r>
            <a:endParaRPr sz="2400">
              <a:solidFill>
                <a:schemeClr val="dk1"/>
              </a:solidFill>
              <a:latin typeface="Calibri"/>
              <a:ea typeface="Calibri"/>
              <a:cs typeface="Calibri"/>
              <a:sym typeface="Calibri"/>
            </a:endParaRPr>
          </a:p>
          <a:p>
            <a:pPr indent="-381000" lvl="0" marL="9144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recognised by sigma subunit of RNA polymerase</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6"/>
          <p:cNvSpPr txBox="1"/>
          <p:nvPr>
            <p:ph type="title"/>
          </p:nvPr>
        </p:nvSpPr>
        <p:spPr>
          <a:xfrm>
            <a:off x="311700" y="338925"/>
            <a:ext cx="4752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ArcA Case Study: motif diversity</a:t>
            </a:r>
            <a:endParaRPr/>
          </a:p>
        </p:txBody>
      </p:sp>
      <p:sp>
        <p:nvSpPr>
          <p:cNvPr id="664" name="Google Shape;664;p76"/>
          <p:cNvSpPr txBox="1"/>
          <p:nvPr>
            <p:ph idx="1" type="body"/>
          </p:nvPr>
        </p:nvSpPr>
        <p:spPr>
          <a:xfrm>
            <a:off x="400700" y="3646550"/>
            <a:ext cx="3999900" cy="8559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lang="en" sz="1300">
                <a:solidFill>
                  <a:schemeClr val="dk1"/>
                </a:solidFill>
              </a:rPr>
              <a:t>For ArcA box, additional Direct Repeat elements beyond 2DR was found by searching with 10bp PWM, 3DR and 2DR are predominant.</a:t>
            </a:r>
            <a:endParaRPr sz="1600"/>
          </a:p>
          <a:p>
            <a:pPr indent="0" lvl="0" marL="0" rtl="0" algn="l">
              <a:spcBef>
                <a:spcPts val="600"/>
              </a:spcBef>
              <a:spcAft>
                <a:spcPts val="0"/>
              </a:spcAft>
              <a:buSzPts val="440"/>
              <a:buNone/>
            </a:pPr>
            <a:r>
              <a:rPr lang="en" sz="980" u="sng">
                <a:solidFill>
                  <a:schemeClr val="hlink"/>
                </a:solidFill>
                <a:highlight>
                  <a:schemeClr val="lt1"/>
                </a:highlight>
                <a:latin typeface="Times New Roman"/>
                <a:ea typeface="Times New Roman"/>
                <a:cs typeface="Times New Roman"/>
                <a:sym typeface="Times New Roman"/>
                <a:hlinkClick r:id="rId3"/>
              </a:rPr>
              <a:t>https://www.ncbi.nlm.nih.gov/pmc/articles/PMC3798270/</a:t>
            </a:r>
            <a:endParaRPr sz="980">
              <a:solidFill>
                <a:schemeClr val="dk1"/>
              </a:solidFill>
              <a:highlight>
                <a:schemeClr val="lt1"/>
              </a:highlight>
              <a:latin typeface="Times New Roman"/>
              <a:ea typeface="Times New Roman"/>
              <a:cs typeface="Times New Roman"/>
              <a:sym typeface="Times New Roman"/>
            </a:endParaRPr>
          </a:p>
          <a:p>
            <a:pPr indent="0" lvl="0" marL="0" rtl="0" algn="l">
              <a:spcBef>
                <a:spcPts val="1600"/>
              </a:spcBef>
              <a:spcAft>
                <a:spcPts val="0"/>
              </a:spcAft>
              <a:buClr>
                <a:schemeClr val="dk1"/>
              </a:buClr>
              <a:buSzPts val="440"/>
              <a:buFont typeface="Arial"/>
              <a:buNone/>
            </a:pPr>
            <a:r>
              <a:t/>
            </a:r>
            <a:endParaRPr sz="980">
              <a:solidFill>
                <a:schemeClr val="dk1"/>
              </a:solidFill>
              <a:highlight>
                <a:schemeClr val="lt1"/>
              </a:highlight>
              <a:latin typeface="Times New Roman"/>
              <a:ea typeface="Times New Roman"/>
              <a:cs typeface="Times New Roman"/>
              <a:sym typeface="Times New Roman"/>
            </a:endParaRPr>
          </a:p>
          <a:p>
            <a:pPr indent="0" lvl="0" marL="0" rtl="0" algn="l">
              <a:spcBef>
                <a:spcPts val="1600"/>
              </a:spcBef>
              <a:spcAft>
                <a:spcPts val="0"/>
              </a:spcAft>
              <a:buSzPts val="440"/>
              <a:buNone/>
            </a:pPr>
            <a:r>
              <a:t/>
            </a:r>
            <a:endParaRPr sz="560"/>
          </a:p>
        </p:txBody>
      </p:sp>
      <p:sp>
        <p:nvSpPr>
          <p:cNvPr id="665" name="Google Shape;665;p76"/>
          <p:cNvSpPr txBox="1"/>
          <p:nvPr>
            <p:ph idx="2" type="body"/>
          </p:nvPr>
        </p:nvSpPr>
        <p:spPr>
          <a:xfrm>
            <a:off x="4832400" y="4148700"/>
            <a:ext cx="3999900" cy="57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000000"/>
                </a:solidFill>
              </a:rPr>
              <a:t>ChIP motif PSSM and  Direct Repeat PSSM, ChIP motif matches part of 2DR motif </a:t>
            </a:r>
            <a:endParaRPr>
              <a:solidFill>
                <a:srgbClr val="000000"/>
              </a:solidFill>
            </a:endParaRPr>
          </a:p>
        </p:txBody>
      </p:sp>
      <p:pic>
        <p:nvPicPr>
          <p:cNvPr id="666" name="Google Shape;666;p76"/>
          <p:cNvPicPr preferRelativeResize="0"/>
          <p:nvPr/>
        </p:nvPicPr>
        <p:blipFill>
          <a:blip r:embed="rId4">
            <a:alphaModFix/>
          </a:blip>
          <a:stretch>
            <a:fillRect/>
          </a:stretch>
        </p:blipFill>
        <p:spPr>
          <a:xfrm>
            <a:off x="4676000" y="2134275"/>
            <a:ext cx="3837042" cy="1963925"/>
          </a:xfrm>
          <a:prstGeom prst="rect">
            <a:avLst/>
          </a:prstGeom>
          <a:noFill/>
          <a:ln>
            <a:noFill/>
          </a:ln>
        </p:spPr>
      </p:pic>
      <p:pic>
        <p:nvPicPr>
          <p:cNvPr id="667" name="Google Shape;667;p76"/>
          <p:cNvPicPr preferRelativeResize="0"/>
          <p:nvPr/>
        </p:nvPicPr>
        <p:blipFill>
          <a:blip r:embed="rId5">
            <a:alphaModFix/>
          </a:blip>
          <a:stretch>
            <a:fillRect/>
          </a:stretch>
        </p:blipFill>
        <p:spPr>
          <a:xfrm>
            <a:off x="4603800" y="1102575"/>
            <a:ext cx="3386199" cy="993150"/>
          </a:xfrm>
          <a:prstGeom prst="rect">
            <a:avLst/>
          </a:prstGeom>
          <a:noFill/>
          <a:ln>
            <a:noFill/>
          </a:ln>
        </p:spPr>
      </p:pic>
      <p:sp>
        <p:nvSpPr>
          <p:cNvPr id="668" name="Google Shape;668;p76"/>
          <p:cNvSpPr txBox="1"/>
          <p:nvPr/>
        </p:nvSpPr>
        <p:spPr>
          <a:xfrm>
            <a:off x="8522825" y="2294375"/>
            <a:ext cx="5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2DR</a:t>
            </a:r>
            <a:endParaRPr/>
          </a:p>
        </p:txBody>
      </p:sp>
      <p:sp>
        <p:nvSpPr>
          <p:cNvPr id="669" name="Google Shape;669;p76"/>
          <p:cNvSpPr txBox="1"/>
          <p:nvPr/>
        </p:nvSpPr>
        <p:spPr>
          <a:xfrm>
            <a:off x="8522825" y="2893225"/>
            <a:ext cx="5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3DR</a:t>
            </a:r>
            <a:endParaRPr/>
          </a:p>
        </p:txBody>
      </p:sp>
      <p:sp>
        <p:nvSpPr>
          <p:cNvPr id="670" name="Google Shape;670;p76"/>
          <p:cNvSpPr txBox="1"/>
          <p:nvPr/>
        </p:nvSpPr>
        <p:spPr>
          <a:xfrm>
            <a:off x="8522825" y="3492075"/>
            <a:ext cx="5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4DR</a:t>
            </a:r>
            <a:endParaRPr/>
          </a:p>
        </p:txBody>
      </p:sp>
      <p:pic>
        <p:nvPicPr>
          <p:cNvPr id="671" name="Google Shape;671;p76"/>
          <p:cNvPicPr preferRelativeResize="0"/>
          <p:nvPr/>
        </p:nvPicPr>
        <p:blipFill rotWithShape="1">
          <a:blip r:embed="rId6">
            <a:alphaModFix/>
          </a:blip>
          <a:srcRect b="56211" l="0" r="0" t="0"/>
          <a:stretch/>
        </p:blipFill>
        <p:spPr>
          <a:xfrm>
            <a:off x="720750" y="1116800"/>
            <a:ext cx="2978185" cy="2470674"/>
          </a:xfrm>
          <a:prstGeom prst="rect">
            <a:avLst/>
          </a:prstGeom>
          <a:noFill/>
          <a:ln>
            <a:noFill/>
          </a:ln>
        </p:spPr>
      </p:pic>
      <p:sp>
        <p:nvSpPr>
          <p:cNvPr id="672" name="Google Shape;672;p76"/>
          <p:cNvSpPr txBox="1"/>
          <p:nvPr/>
        </p:nvSpPr>
        <p:spPr>
          <a:xfrm>
            <a:off x="8436850" y="1250050"/>
            <a:ext cx="6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ChIP</a:t>
            </a:r>
            <a:endParaRPr/>
          </a:p>
        </p:txBody>
      </p:sp>
      <p:sp>
        <p:nvSpPr>
          <p:cNvPr id="673" name="Google Shape;673;p76"/>
          <p:cNvSpPr/>
          <p:nvPr/>
        </p:nvSpPr>
        <p:spPr>
          <a:xfrm>
            <a:off x="5310400" y="2134275"/>
            <a:ext cx="1360500" cy="598800"/>
          </a:xfrm>
          <a:prstGeom prst="roundRect">
            <a:avLst>
              <a:gd fmla="val 16667" name="adj"/>
            </a:avLst>
          </a:prstGeom>
          <a:noFill/>
          <a:ln cap="flat" cmpd="sng" w="19050">
            <a:solidFill>
              <a:srgbClr val="E0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6"/>
          <p:cNvSpPr/>
          <p:nvPr/>
        </p:nvSpPr>
        <p:spPr>
          <a:xfrm>
            <a:off x="5126075" y="1365075"/>
            <a:ext cx="2571900" cy="598800"/>
          </a:xfrm>
          <a:prstGeom prst="roundRect">
            <a:avLst>
              <a:gd fmla="val 16667" name="adj"/>
            </a:avLst>
          </a:prstGeom>
          <a:noFill/>
          <a:ln cap="flat" cmpd="sng" w="19050">
            <a:solidFill>
              <a:srgbClr val="E0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7"/>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 elements match results</a:t>
            </a:r>
            <a:endParaRPr/>
          </a:p>
        </p:txBody>
      </p:sp>
      <p:sp>
        <p:nvSpPr>
          <p:cNvPr id="680" name="Google Shape;680;p77"/>
          <p:cNvSpPr txBox="1"/>
          <p:nvPr/>
        </p:nvSpPr>
        <p:spPr>
          <a:xfrm>
            <a:off x="6333100" y="1774125"/>
            <a:ext cx="2655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Green: Above cutoff </a:t>
            </a:r>
            <a:endParaRPr/>
          </a:p>
          <a:p>
            <a:pPr indent="0" lvl="0" marL="0" rtl="0" algn="l">
              <a:spcBef>
                <a:spcPts val="0"/>
              </a:spcBef>
              <a:spcAft>
                <a:spcPts val="0"/>
              </a:spcAft>
              <a:buNone/>
            </a:pPr>
            <a:r>
              <a:rPr lang="en"/>
              <a:t>Orange: Below cutoff </a:t>
            </a:r>
            <a:endParaRPr/>
          </a:p>
          <a:p>
            <a:pPr indent="0" lvl="0" marL="0" rtl="0" algn="l">
              <a:spcBef>
                <a:spcPts val="0"/>
              </a:spcBef>
              <a:spcAft>
                <a:spcPts val="0"/>
              </a:spcAft>
              <a:buNone/>
            </a:pPr>
            <a:r>
              <a:rPr lang="en"/>
              <a:t>Cyan: experimentally determined sites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Cutoff is the average score of annotated DR elements that were experimentally determined.</a:t>
            </a:r>
            <a:endParaRPr/>
          </a:p>
        </p:txBody>
      </p:sp>
      <p:pic>
        <p:nvPicPr>
          <p:cNvPr id="681" name="Google Shape;681;p77"/>
          <p:cNvPicPr preferRelativeResize="0"/>
          <p:nvPr/>
        </p:nvPicPr>
        <p:blipFill rotWithShape="1">
          <a:blip r:embed="rId3">
            <a:alphaModFix/>
          </a:blip>
          <a:srcRect b="0" l="31870" r="0" t="0"/>
          <a:stretch/>
        </p:blipFill>
        <p:spPr>
          <a:xfrm>
            <a:off x="182375" y="1243125"/>
            <a:ext cx="5905349" cy="2657250"/>
          </a:xfrm>
          <a:prstGeom prst="rect">
            <a:avLst/>
          </a:prstGeom>
          <a:noFill/>
          <a:ln>
            <a:noFill/>
          </a:ln>
        </p:spPr>
      </p:pic>
      <p:sp>
        <p:nvSpPr>
          <p:cNvPr id="682" name="Google Shape;682;p77"/>
          <p:cNvSpPr/>
          <p:nvPr/>
        </p:nvSpPr>
        <p:spPr>
          <a:xfrm>
            <a:off x="114225" y="1243125"/>
            <a:ext cx="6030000" cy="274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78"/>
          <p:cNvPicPr preferRelativeResize="0"/>
          <p:nvPr/>
        </p:nvPicPr>
        <p:blipFill>
          <a:blip r:embed="rId3">
            <a:alphaModFix/>
          </a:blip>
          <a:stretch>
            <a:fillRect/>
          </a:stretch>
        </p:blipFill>
        <p:spPr>
          <a:xfrm>
            <a:off x="4683575" y="372226"/>
            <a:ext cx="3657600" cy="2066544"/>
          </a:xfrm>
          <a:prstGeom prst="rect">
            <a:avLst/>
          </a:prstGeom>
          <a:noFill/>
          <a:ln>
            <a:noFill/>
          </a:ln>
        </p:spPr>
      </p:pic>
      <p:pic>
        <p:nvPicPr>
          <p:cNvPr id="688" name="Google Shape;688;p78"/>
          <p:cNvPicPr preferRelativeResize="0"/>
          <p:nvPr/>
        </p:nvPicPr>
        <p:blipFill>
          <a:blip r:embed="rId4">
            <a:alphaModFix/>
          </a:blip>
          <a:stretch>
            <a:fillRect/>
          </a:stretch>
        </p:blipFill>
        <p:spPr>
          <a:xfrm>
            <a:off x="4635925" y="2808401"/>
            <a:ext cx="3657600" cy="2072640"/>
          </a:xfrm>
          <a:prstGeom prst="rect">
            <a:avLst/>
          </a:prstGeom>
          <a:noFill/>
          <a:ln>
            <a:noFill/>
          </a:ln>
        </p:spPr>
      </p:pic>
      <p:sp>
        <p:nvSpPr>
          <p:cNvPr id="689" name="Google Shape;689;p78"/>
          <p:cNvSpPr txBox="1"/>
          <p:nvPr/>
        </p:nvSpPr>
        <p:spPr>
          <a:xfrm>
            <a:off x="6131450" y="480100"/>
            <a:ext cx="133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ArcA ICA Regulon</a:t>
            </a:r>
            <a:endParaRPr b="1" sz="1000"/>
          </a:p>
        </p:txBody>
      </p:sp>
      <p:sp>
        <p:nvSpPr>
          <p:cNvPr id="690" name="Google Shape;690;p78"/>
          <p:cNvSpPr txBox="1"/>
          <p:nvPr/>
        </p:nvSpPr>
        <p:spPr>
          <a:xfrm>
            <a:off x="6053750" y="2673075"/>
            <a:ext cx="141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ArcA ChIP Regulon</a:t>
            </a:r>
            <a:endParaRPr b="1" sz="1000"/>
          </a:p>
        </p:txBody>
      </p:sp>
      <p:pic>
        <p:nvPicPr>
          <p:cNvPr id="691" name="Google Shape;691;p78"/>
          <p:cNvPicPr preferRelativeResize="0"/>
          <p:nvPr/>
        </p:nvPicPr>
        <p:blipFill>
          <a:blip r:embed="rId5">
            <a:alphaModFix/>
          </a:blip>
          <a:stretch>
            <a:fillRect/>
          </a:stretch>
        </p:blipFill>
        <p:spPr>
          <a:xfrm>
            <a:off x="762000" y="1779725"/>
            <a:ext cx="3495164" cy="2313700"/>
          </a:xfrm>
          <a:prstGeom prst="rect">
            <a:avLst/>
          </a:prstGeom>
          <a:noFill/>
          <a:ln>
            <a:noFill/>
          </a:ln>
        </p:spPr>
      </p:pic>
      <p:sp>
        <p:nvSpPr>
          <p:cNvPr id="692" name="Google Shape;692;p78"/>
          <p:cNvSpPr txBox="1"/>
          <p:nvPr/>
        </p:nvSpPr>
        <p:spPr>
          <a:xfrm rot="-5397445">
            <a:off x="401683" y="2673087"/>
            <a:ext cx="80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AUC_ROC</a:t>
            </a:r>
            <a:endParaRPr sz="1000"/>
          </a:p>
        </p:txBody>
      </p:sp>
      <p:sp>
        <p:nvSpPr>
          <p:cNvPr id="693" name="Google Shape;693;p78"/>
          <p:cNvSpPr txBox="1"/>
          <p:nvPr/>
        </p:nvSpPr>
        <p:spPr>
          <a:xfrm>
            <a:off x="1046300" y="3785625"/>
            <a:ext cx="167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ICA_Regulon   ChIP_Regulon</a:t>
            </a:r>
            <a:endParaRPr sz="800"/>
          </a:p>
        </p:txBody>
      </p:sp>
      <p:sp>
        <p:nvSpPr>
          <p:cNvPr id="694" name="Google Shape;694;p78"/>
          <p:cNvSpPr txBox="1"/>
          <p:nvPr/>
        </p:nvSpPr>
        <p:spPr>
          <a:xfrm>
            <a:off x="1741600" y="1452200"/>
            <a:ext cx="200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ArcA Regulon Prediction</a:t>
            </a:r>
            <a:endParaRPr sz="1300"/>
          </a:p>
        </p:txBody>
      </p:sp>
      <p:sp>
        <p:nvSpPr>
          <p:cNvPr id="695" name="Google Shape;695;p78"/>
          <p:cNvSpPr txBox="1"/>
          <p:nvPr/>
        </p:nvSpPr>
        <p:spPr>
          <a:xfrm>
            <a:off x="324875" y="372225"/>
            <a:ext cx="4432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t>DR features boost performance for ICA TRN classification</a:t>
            </a:r>
            <a:endParaRPr sz="2400"/>
          </a:p>
        </p:txBody>
      </p:sp>
      <p:sp>
        <p:nvSpPr>
          <p:cNvPr id="696" name="Google Shape;696;p78"/>
          <p:cNvSpPr txBox="1"/>
          <p:nvPr/>
        </p:nvSpPr>
        <p:spPr>
          <a:xfrm>
            <a:off x="2789825" y="3785625"/>
            <a:ext cx="167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ICA_Regulon   ChIP_Regulon</a:t>
            </a:r>
            <a:endParaRPr sz="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9"/>
          <p:cNvSpPr txBox="1"/>
          <p:nvPr>
            <p:ph type="title"/>
          </p:nvPr>
        </p:nvSpPr>
        <p:spPr>
          <a:xfrm>
            <a:off x="0" y="0"/>
            <a:ext cx="9144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702" name="Google Shape;702;p79"/>
          <p:cNvSpPr txBox="1"/>
          <p:nvPr>
            <p:ph idx="1" type="body"/>
          </p:nvPr>
        </p:nvSpPr>
        <p:spPr>
          <a:xfrm>
            <a:off x="457200" y="969075"/>
            <a:ext cx="8229600" cy="36015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lang="en"/>
              <a:t>Many different data types and functional annotations can be mapped to individual base </a:t>
            </a:r>
            <a:r>
              <a:rPr lang="en"/>
              <a:t>pairs</a:t>
            </a:r>
            <a:r>
              <a:rPr lang="en"/>
              <a:t> in the genome</a:t>
            </a:r>
            <a:endParaRPr/>
          </a:p>
          <a:p>
            <a:pPr indent="-342900" lvl="0" marL="457200" rtl="0" algn="l">
              <a:spcBef>
                <a:spcPts val="0"/>
              </a:spcBef>
              <a:spcAft>
                <a:spcPts val="0"/>
              </a:spcAft>
              <a:buSzPts val="1800"/>
              <a:buChar char="-"/>
            </a:pPr>
            <a:r>
              <a:rPr lang="en"/>
              <a:t>The information in the genome can be quantified to enable quantitative prediction of function</a:t>
            </a:r>
            <a:endParaRPr/>
          </a:p>
          <a:p>
            <a:pPr indent="-342900" lvl="0" marL="457200" rtl="0" algn="l">
              <a:spcBef>
                <a:spcPts val="0"/>
              </a:spcBef>
              <a:spcAft>
                <a:spcPts val="0"/>
              </a:spcAft>
              <a:buSzPts val="1800"/>
              <a:buChar char="-"/>
            </a:pPr>
            <a:r>
              <a:rPr lang="en"/>
              <a:t>Many options exist for both 1) how to quantify sequence information and 2) how to build machine learning models with quantified DNA data</a:t>
            </a:r>
            <a:endParaRPr/>
          </a:p>
          <a:p>
            <a:pPr indent="-342900" lvl="0" marL="457200" rtl="0" algn="l">
              <a:spcBef>
                <a:spcPts val="0"/>
              </a:spcBef>
              <a:spcAft>
                <a:spcPts val="0"/>
              </a:spcAft>
              <a:buSzPts val="1800"/>
              <a:buChar char="-"/>
            </a:pPr>
            <a:r>
              <a:rPr lang="en"/>
              <a:t>Feature engineering is key to building good performing machine learning models when data is limited</a:t>
            </a:r>
            <a:endParaRPr/>
          </a:p>
          <a:p>
            <a:pPr indent="-342900" lvl="0" marL="457200" rtl="0" algn="l">
              <a:spcBef>
                <a:spcPts val="0"/>
              </a:spcBef>
              <a:spcAft>
                <a:spcPts val="0"/>
              </a:spcAft>
              <a:buSzPts val="1800"/>
              <a:buChar char="-"/>
            </a:pPr>
            <a:r>
              <a:rPr lang="en"/>
              <a:t>Biological mechanisms can be </a:t>
            </a:r>
            <a:r>
              <a:rPr lang="en"/>
              <a:t>integrated</a:t>
            </a:r>
            <a:r>
              <a:rPr lang="en"/>
              <a:t> directly in models or observed through variable importance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685800" y="285750"/>
            <a:ext cx="7772400" cy="5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Eukaryotic TU</a:t>
            </a:r>
            <a:endParaRPr b="1"/>
          </a:p>
        </p:txBody>
      </p:sp>
      <p:sp>
        <p:nvSpPr>
          <p:cNvPr id="131" name="Google Shape;131;p23"/>
          <p:cNvSpPr txBox="1"/>
          <p:nvPr/>
        </p:nvSpPr>
        <p:spPr>
          <a:xfrm>
            <a:off x="4160075" y="4796325"/>
            <a:ext cx="64527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https://slideplayer.com/slide/4941341/</a:t>
            </a:r>
            <a:endParaRPr>
              <a:latin typeface="Calibri"/>
              <a:ea typeface="Calibri"/>
              <a:cs typeface="Calibri"/>
              <a:sym typeface="Calibri"/>
            </a:endParaRPr>
          </a:p>
        </p:txBody>
      </p:sp>
      <p:pic>
        <p:nvPicPr>
          <p:cNvPr id="132" name="Google Shape;132;p23"/>
          <p:cNvPicPr preferRelativeResize="0"/>
          <p:nvPr/>
        </p:nvPicPr>
        <p:blipFill rotWithShape="1">
          <a:blip r:embed="rId3">
            <a:alphaModFix/>
          </a:blip>
          <a:srcRect b="50927" l="2344" r="2344" t="13793"/>
          <a:stretch/>
        </p:blipFill>
        <p:spPr>
          <a:xfrm>
            <a:off x="1012275" y="934800"/>
            <a:ext cx="7119450" cy="1491412"/>
          </a:xfrm>
          <a:prstGeom prst="rect">
            <a:avLst/>
          </a:prstGeom>
          <a:noFill/>
          <a:ln>
            <a:noFill/>
          </a:ln>
        </p:spPr>
      </p:pic>
      <p:sp>
        <p:nvSpPr>
          <p:cNvPr id="133" name="Google Shape;133;p23"/>
          <p:cNvSpPr/>
          <p:nvPr/>
        </p:nvSpPr>
        <p:spPr>
          <a:xfrm>
            <a:off x="1012350" y="934688"/>
            <a:ext cx="7119300" cy="149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nvSpPr>
        <p:spPr>
          <a:xfrm>
            <a:off x="1012350" y="2004500"/>
            <a:ext cx="7119300" cy="14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TATA box: initiates the transcription of gene </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form part of core promoter region</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The CAAT, GC box: located close to promoter </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binds a specific protein </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modulates transcription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Octamer transcription element: bound by octamer binding proteins</a:t>
            </a:r>
            <a:endParaRPr sz="2400">
              <a:latin typeface="Calibri"/>
              <a:ea typeface="Calibri"/>
              <a:cs typeface="Calibri"/>
              <a:sym typeface="Calibri"/>
            </a:endParaRPr>
          </a:p>
        </p:txBody>
      </p:sp>
      <p:sp>
        <p:nvSpPr>
          <p:cNvPr id="135" name="Google Shape;135;p23"/>
          <p:cNvSpPr/>
          <p:nvPr/>
        </p:nvSpPr>
        <p:spPr>
          <a:xfrm rot="5400000">
            <a:off x="6497075" y="1630500"/>
            <a:ext cx="449100" cy="999000"/>
          </a:xfrm>
          <a:prstGeom prst="rightBrace">
            <a:avLst>
              <a:gd fmla="val 8333" name="adj1"/>
              <a:gd fmla="val 4985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nvSpPr>
        <p:spPr>
          <a:xfrm>
            <a:off x="6100625" y="2354550"/>
            <a:ext cx="13695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Core promoter</a:t>
            </a:r>
            <a:endParaRPr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nvSpPr>
        <p:spPr>
          <a:xfrm>
            <a:off x="779725" y="189919"/>
            <a:ext cx="7353300" cy="538500"/>
          </a:xfrm>
          <a:prstGeom prst="rect">
            <a:avLst/>
          </a:prstGeom>
          <a:noFill/>
          <a:ln>
            <a:noFill/>
          </a:ln>
        </p:spPr>
        <p:txBody>
          <a:bodyPr anchorCtr="0" anchor="t" bIns="91425" lIns="91425" spcFirstLastPara="1" rIns="91425" wrap="square" tIns="91425">
            <a:noAutofit/>
          </a:bodyPr>
          <a:lstStyle/>
          <a:p>
            <a:pPr indent="0" lvl="0" marL="0" marR="40638" rtl="0" algn="ctr">
              <a:spcBef>
                <a:spcPts val="0"/>
              </a:spcBef>
              <a:spcAft>
                <a:spcPts val="0"/>
              </a:spcAft>
              <a:buClr>
                <a:schemeClr val="dk1"/>
              </a:buClr>
              <a:buSzPts val="1100"/>
              <a:buFont typeface="Arial"/>
              <a:buNone/>
            </a:pPr>
            <a:r>
              <a:rPr b="1" lang="en" sz="3600">
                <a:solidFill>
                  <a:srgbClr val="941100"/>
                </a:solidFill>
                <a:latin typeface="Calibri"/>
                <a:ea typeface="Calibri"/>
                <a:cs typeface="Calibri"/>
                <a:sym typeface="Calibri"/>
              </a:rPr>
              <a:t>Prokaryotic mRNA and operons</a:t>
            </a:r>
            <a:endParaRPr b="1" sz="3600">
              <a:latin typeface="Calibri"/>
              <a:ea typeface="Calibri"/>
              <a:cs typeface="Calibri"/>
              <a:sym typeface="Calibri"/>
            </a:endParaRPr>
          </a:p>
        </p:txBody>
      </p:sp>
      <p:sp>
        <p:nvSpPr>
          <p:cNvPr id="143" name="Google Shape;143;p24"/>
          <p:cNvSpPr txBox="1"/>
          <p:nvPr/>
        </p:nvSpPr>
        <p:spPr>
          <a:xfrm>
            <a:off x="782425" y="3413700"/>
            <a:ext cx="73479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44" name="Google Shape;144;p24"/>
          <p:cNvPicPr preferRelativeResize="0"/>
          <p:nvPr/>
        </p:nvPicPr>
        <p:blipFill>
          <a:blip r:embed="rId3">
            <a:alphaModFix/>
          </a:blip>
          <a:stretch>
            <a:fillRect/>
          </a:stretch>
        </p:blipFill>
        <p:spPr>
          <a:xfrm>
            <a:off x="979750" y="800456"/>
            <a:ext cx="6830699" cy="3015675"/>
          </a:xfrm>
          <a:prstGeom prst="rect">
            <a:avLst/>
          </a:prstGeom>
          <a:noFill/>
          <a:ln>
            <a:noFill/>
          </a:ln>
        </p:spPr>
      </p:pic>
      <p:sp>
        <p:nvSpPr>
          <p:cNvPr id="145" name="Google Shape;145;p24"/>
          <p:cNvSpPr/>
          <p:nvPr/>
        </p:nvSpPr>
        <p:spPr>
          <a:xfrm>
            <a:off x="979750" y="800475"/>
            <a:ext cx="6830700" cy="301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nvSpPr>
        <p:spPr>
          <a:xfrm>
            <a:off x="2056450" y="4899731"/>
            <a:ext cx="5433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http://askmissteong.blogspot.com/2012/09/1-comparison-between-prokaryotic-mrna.html</a:t>
            </a:r>
            <a:endParaRPr sz="1100">
              <a:latin typeface="Calibri"/>
              <a:ea typeface="Calibri"/>
              <a:cs typeface="Calibri"/>
              <a:sym typeface="Calibri"/>
            </a:endParaRPr>
          </a:p>
        </p:txBody>
      </p:sp>
      <p:sp>
        <p:nvSpPr>
          <p:cNvPr id="147" name="Google Shape;147;p24"/>
          <p:cNvSpPr txBox="1"/>
          <p:nvPr/>
        </p:nvSpPr>
        <p:spPr>
          <a:xfrm>
            <a:off x="415000" y="3773944"/>
            <a:ext cx="8551500" cy="643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Calibri"/>
              <a:buChar char="●"/>
            </a:pPr>
            <a:r>
              <a:rPr lang="en" sz="1900">
                <a:latin typeface="Calibri"/>
                <a:ea typeface="Calibri"/>
                <a:cs typeface="Calibri"/>
                <a:sym typeface="Calibri"/>
              </a:rPr>
              <a:t>Polycistronic mRNA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3 regions: 5’UTR, coding region and 3’UTR</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 sz="1900">
                <a:latin typeface="Calibri"/>
                <a:ea typeface="Calibri"/>
                <a:cs typeface="Calibri"/>
                <a:sym typeface="Calibri"/>
              </a:rPr>
              <a:t>Each gene in operon with their own Shine-Dalgarno sequence</a:t>
            </a:r>
            <a:endParaRPr sz="1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685800" y="228600"/>
            <a:ext cx="7772400" cy="4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Eukaryotic mRNA</a:t>
            </a:r>
            <a:endParaRPr b="1"/>
          </a:p>
        </p:txBody>
      </p:sp>
      <p:sp>
        <p:nvSpPr>
          <p:cNvPr id="154" name="Google Shape;154;p25"/>
          <p:cNvSpPr txBox="1"/>
          <p:nvPr/>
        </p:nvSpPr>
        <p:spPr>
          <a:xfrm>
            <a:off x="1343850" y="4815094"/>
            <a:ext cx="64563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http://www.mun.ca/biology/desmid/brian/BIOL2060/BIOL2060-23/CB23.html</a:t>
            </a:r>
            <a:endParaRPr>
              <a:latin typeface="Calibri"/>
              <a:ea typeface="Calibri"/>
              <a:cs typeface="Calibri"/>
              <a:sym typeface="Calibri"/>
            </a:endParaRPr>
          </a:p>
        </p:txBody>
      </p:sp>
      <p:sp>
        <p:nvSpPr>
          <p:cNvPr id="155" name="Google Shape;155;p25"/>
          <p:cNvSpPr txBox="1"/>
          <p:nvPr/>
        </p:nvSpPr>
        <p:spPr>
          <a:xfrm>
            <a:off x="716500" y="2739525"/>
            <a:ext cx="73533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56" name="Google Shape;156;p25"/>
          <p:cNvPicPr preferRelativeResize="0"/>
          <p:nvPr/>
        </p:nvPicPr>
        <p:blipFill rotWithShape="1">
          <a:blip r:embed="rId3">
            <a:alphaModFix/>
          </a:blip>
          <a:srcRect b="0" l="0" r="0" t="16240"/>
          <a:stretch/>
        </p:blipFill>
        <p:spPr>
          <a:xfrm>
            <a:off x="1699914" y="776362"/>
            <a:ext cx="5896574" cy="2778113"/>
          </a:xfrm>
          <a:prstGeom prst="rect">
            <a:avLst/>
          </a:prstGeom>
          <a:noFill/>
          <a:ln>
            <a:noFill/>
          </a:ln>
        </p:spPr>
      </p:pic>
      <p:sp>
        <p:nvSpPr>
          <p:cNvPr id="157" name="Google Shape;157;p25"/>
          <p:cNvSpPr txBox="1"/>
          <p:nvPr/>
        </p:nvSpPr>
        <p:spPr>
          <a:xfrm>
            <a:off x="955100" y="3437050"/>
            <a:ext cx="7772400" cy="64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Monocistronic mRNA </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3 regions: 5’UTR, coding region and 3’UTR</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RNA divided into exons (coding) and introns (non-coding)</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